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69" r:id="rId3"/>
    <p:sldMasterId id="2147483677" r:id="rId4"/>
  </p:sldMasterIdLst>
  <p:notesMasterIdLst>
    <p:notesMasterId r:id="rId120"/>
  </p:notesMasterIdLst>
  <p:sldIdLst>
    <p:sldId id="1069" r:id="rId5"/>
    <p:sldId id="2934" r:id="rId6"/>
    <p:sldId id="2935" r:id="rId7"/>
    <p:sldId id="2952" r:id="rId8"/>
    <p:sldId id="2936" r:id="rId9"/>
    <p:sldId id="2953" r:id="rId10"/>
    <p:sldId id="2954" r:id="rId11"/>
    <p:sldId id="2955" r:id="rId12"/>
    <p:sldId id="2939" r:id="rId13"/>
    <p:sldId id="2951" r:id="rId14"/>
    <p:sldId id="2941" r:id="rId15"/>
    <p:sldId id="2937" r:id="rId16"/>
    <p:sldId id="2938" r:id="rId17"/>
    <p:sldId id="2940" r:id="rId18"/>
    <p:sldId id="2927" r:id="rId19"/>
    <p:sldId id="927" r:id="rId20"/>
    <p:sldId id="2910" r:id="rId21"/>
    <p:sldId id="321" r:id="rId22"/>
    <p:sldId id="1053" r:id="rId23"/>
    <p:sldId id="940" r:id="rId24"/>
    <p:sldId id="1050" r:id="rId25"/>
    <p:sldId id="307" r:id="rId26"/>
    <p:sldId id="2942" r:id="rId27"/>
    <p:sldId id="2946" r:id="rId28"/>
    <p:sldId id="2947" r:id="rId29"/>
    <p:sldId id="2945" r:id="rId30"/>
    <p:sldId id="2944" r:id="rId31"/>
    <p:sldId id="2943" r:id="rId32"/>
    <p:sldId id="995" r:id="rId33"/>
    <p:sldId id="1057" r:id="rId34"/>
    <p:sldId id="2750" r:id="rId35"/>
    <p:sldId id="2751" r:id="rId36"/>
    <p:sldId id="2730" r:id="rId37"/>
    <p:sldId id="2731" r:id="rId38"/>
    <p:sldId id="2732" r:id="rId39"/>
    <p:sldId id="2733" r:id="rId40"/>
    <p:sldId id="2735" r:id="rId41"/>
    <p:sldId id="2739" r:id="rId42"/>
    <p:sldId id="2766" r:id="rId43"/>
    <p:sldId id="868" r:id="rId44"/>
    <p:sldId id="896" r:id="rId45"/>
    <p:sldId id="2746" r:id="rId46"/>
    <p:sldId id="869" r:id="rId47"/>
    <p:sldId id="870" r:id="rId48"/>
    <p:sldId id="871" r:id="rId49"/>
    <p:sldId id="873" r:id="rId50"/>
    <p:sldId id="529" r:id="rId51"/>
    <p:sldId id="497" r:id="rId52"/>
    <p:sldId id="498" r:id="rId53"/>
    <p:sldId id="499" r:id="rId54"/>
    <p:sldId id="500" r:id="rId55"/>
    <p:sldId id="2759" r:id="rId56"/>
    <p:sldId id="874" r:id="rId57"/>
    <p:sldId id="893" r:id="rId58"/>
    <p:sldId id="918" r:id="rId59"/>
    <p:sldId id="2772" r:id="rId60"/>
    <p:sldId id="919" r:id="rId61"/>
    <p:sldId id="2771" r:id="rId62"/>
    <p:sldId id="2770" r:id="rId63"/>
    <p:sldId id="920" r:id="rId64"/>
    <p:sldId id="2950" r:id="rId65"/>
    <p:sldId id="505" r:id="rId66"/>
    <p:sldId id="876" r:id="rId67"/>
    <p:sldId id="508" r:id="rId68"/>
    <p:sldId id="877" r:id="rId69"/>
    <p:sldId id="878" r:id="rId70"/>
    <p:sldId id="2755" r:id="rId71"/>
    <p:sldId id="879" r:id="rId72"/>
    <p:sldId id="880" r:id="rId73"/>
    <p:sldId id="538" r:id="rId74"/>
    <p:sldId id="881" r:id="rId75"/>
    <p:sldId id="2754" r:id="rId76"/>
    <p:sldId id="2757" r:id="rId77"/>
    <p:sldId id="2753" r:id="rId78"/>
    <p:sldId id="2752" r:id="rId79"/>
    <p:sldId id="882" r:id="rId80"/>
    <p:sldId id="889" r:id="rId81"/>
    <p:sldId id="257" r:id="rId82"/>
    <p:sldId id="478" r:id="rId83"/>
    <p:sldId id="479" r:id="rId84"/>
    <p:sldId id="552" r:id="rId85"/>
    <p:sldId id="553" r:id="rId86"/>
    <p:sldId id="554" r:id="rId87"/>
    <p:sldId id="504" r:id="rId88"/>
    <p:sldId id="555" r:id="rId89"/>
    <p:sldId id="2720" r:id="rId90"/>
    <p:sldId id="2722" r:id="rId91"/>
    <p:sldId id="2721" r:id="rId92"/>
    <p:sldId id="2719" r:id="rId93"/>
    <p:sldId id="473" r:id="rId94"/>
    <p:sldId id="469" r:id="rId95"/>
    <p:sldId id="2654" r:id="rId96"/>
    <p:sldId id="2745" r:id="rId97"/>
    <p:sldId id="2663" r:id="rId98"/>
    <p:sldId id="551" r:id="rId99"/>
    <p:sldId id="2664" r:id="rId100"/>
    <p:sldId id="572" r:id="rId101"/>
    <p:sldId id="2949" r:id="rId102"/>
    <p:sldId id="564" r:id="rId103"/>
    <p:sldId id="2948" r:id="rId104"/>
    <p:sldId id="565" r:id="rId105"/>
    <p:sldId id="570" r:id="rId106"/>
    <p:sldId id="569" r:id="rId107"/>
    <p:sldId id="2728" r:id="rId108"/>
    <p:sldId id="520" r:id="rId109"/>
    <p:sldId id="2666" r:id="rId110"/>
    <p:sldId id="567" r:id="rId111"/>
    <p:sldId id="568" r:id="rId112"/>
    <p:sldId id="573" r:id="rId113"/>
    <p:sldId id="2758" r:id="rId114"/>
    <p:sldId id="2767" r:id="rId115"/>
    <p:sldId id="2768" r:id="rId116"/>
    <p:sldId id="2933" r:id="rId117"/>
    <p:sldId id="974" r:id="rId118"/>
    <p:sldId id="2931" r:id="rId1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1"/>
    <p:restoredTop sz="89265"/>
  </p:normalViewPr>
  <p:slideViewPr>
    <p:cSldViewPr snapToGrid="0">
      <p:cViewPr varScale="1">
        <p:scale>
          <a:sx n="127" d="100"/>
          <a:sy n="127" d="100"/>
        </p:scale>
        <p:origin x="200" y="1008"/>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4622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807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59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529633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74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74258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65826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881920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101475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47362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69022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70967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619176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223519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20207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02324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235271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82078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553996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869421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757499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531993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338120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182074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83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fld id="{2D9BC4C5-1BD6-429E-8C57-FEF30FCB9B3E}" type="slidenum">
              <a:rPr kumimoji="0" lang="he-IL"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rPr>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t>79</a:t>
            </a:fld>
            <a:endParaRPr kumimoji="0" lang="en-US"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698649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fld id="{2D9BC4C5-1BD6-429E-8C57-FEF30FCB9B3E}" type="slidenum">
              <a:rPr kumimoji="0" lang="he-IL"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rPr>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t>80</a:t>
            </a:fld>
            <a:endParaRPr kumimoji="0" lang="en-US"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758904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fld id="{2D9BC4C5-1BD6-429E-8C57-FEF30FCB9B3E}" type="slidenum">
              <a:rPr kumimoji="0" lang="he-IL"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rPr>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t>85</a:t>
            </a:fld>
            <a:endParaRPr kumimoji="0" lang="en-US"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841595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fld id="{2D9BC4C5-1BD6-429E-8C57-FEF30FCB9B3E}" type="slidenum">
              <a:rPr kumimoji="0" lang="he-IL"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rPr>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t>94</a:t>
            </a:fld>
            <a:endParaRPr kumimoji="0" lang="en-US"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262938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067078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29089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9608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2484221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599201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65941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12360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27838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14833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31771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42689310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004354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053869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43309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70596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8798232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620101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7681447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0774727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32390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50658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031824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59935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467760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7300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325866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222626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458917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329590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111156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588790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747761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758967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8436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10/17/20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110319220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82425967"/>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en.wikipedia.org/wiki/Hamilton%27s_principle#cite_note-penrose-1" TargetMode="External"/><Relationship Id="rId2" Type="http://schemas.openxmlformats.org/officeDocument/2006/relationships/hyperlink" Target="https://en.wikipedia.org/wiki/Lagrangian_mechan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5" Type="http://schemas.openxmlformats.org/officeDocument/2006/relationships/image" Target="../media/image11.png"/><Relationship Id="rId4" Type="http://schemas.openxmlformats.org/officeDocument/2006/relationships/hyperlink" Target="https://en.wikipedia.org/wiki/Hamilton%27s_principle"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youtu.be/EPs6BhLav94?t=32" TargetMode="External"/><Relationship Id="rId1" Type="http://schemas.openxmlformats.org/officeDocument/2006/relationships/slideLayout" Target="../slideLayouts/slideLayout19.xml"/><Relationship Id="rId5" Type="http://schemas.openxmlformats.org/officeDocument/2006/relationships/image" Target="../media/image160.png"/><Relationship Id="rId4" Type="http://schemas.openxmlformats.org/officeDocument/2006/relationships/hyperlink" Target="https://youtu.be/r0lsyTaAuJE?t=16"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165.png"/></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141.png"/></Relationships>
</file>

<file path=ppt/slides/_rels/slide10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en.wikipedia.org/wiki/Noether%27s_theorem"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youtu.be/IOiZatlZtGU?t=1594" TargetMode="Externa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youtu.be/BdXWlQsd7RI?t=511" TargetMode="Externa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flint.cs.yale.edu/cs428/coq/sf/Imp.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diffbot.com/products/natural-language/"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35.png"/><Relationship Id="rId2" Type="http://schemas.openxmlformats.org/officeDocument/2006/relationships/notesSlide" Target="../notesSlides/notesSlide10.xml"/><Relationship Id="rId16" Type="http://schemas.openxmlformats.org/officeDocument/2006/relationships/image" Target="../media/image37.png"/><Relationship Id="rId1" Type="http://schemas.openxmlformats.org/officeDocument/2006/relationships/slideLayout" Target="../slideLayouts/slideLayout32.xml"/><Relationship Id="rId6" Type="http://schemas.openxmlformats.org/officeDocument/2006/relationships/image" Target="../media/image32.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hyperlink" Target="https://devops.uth.gr/dev/the-city-model-for-digital-twins/" TargetMode="External"/><Relationship Id="rId1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40.png"/><Relationship Id="rId4" Type="http://schemas.openxmlformats.org/officeDocument/2006/relationships/hyperlink" Target="https://youtu.be/qT8NyyRgLDQ?t=493"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youtu.be/Ft8R3-kPDdk?t=39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youtu.be/cmYzJAsjYSo"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hyperlink" Target="https://youtu.be/lmcT2mP2bfE?t=481" TargetMode="Externa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hyperlink" Target="https://youtu.be/lmcT2mP2bfE?t=967" TargetMode="Externa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hyperlink" Target="http://vectorstock.com/19590847"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59.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hyperlink" Target="https://musicbrainz.org/" TargetMode="External"/><Relationship Id="rId5" Type="http://schemas.openxmlformats.org/officeDocument/2006/relationships/image" Target="../media/image61.png"/><Relationship Id="rId4" Type="http://schemas.openxmlformats.org/officeDocument/2006/relationships/hyperlink" Target="https://youtu.be/K2EBCCGPMhw?t=214"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2.gif"/><Relationship Id="rId4" Type="http://schemas.openxmlformats.org/officeDocument/2006/relationships/hyperlink" Target="https://en.wikipedia.org/wiki/File:HomotopySmall.gif"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21.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2.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wmf"/><Relationship Id="rId4" Type="http://schemas.openxmlformats.org/officeDocument/2006/relationships/image" Target="../media/image65.png"/><Relationship Id="rId9" Type="http://schemas.openxmlformats.org/officeDocument/2006/relationships/image" Target="../media/image70.wmf"/></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77.jpeg"/><Relationship Id="rId5" Type="http://schemas.openxmlformats.org/officeDocument/2006/relationships/hyperlink" Target="https://en.wikipedia.org/wiki/File:Saunders_MacLane.jpg" TargetMode="External"/><Relationship Id="rId4" Type="http://schemas.openxmlformats.org/officeDocument/2006/relationships/image" Target="../media/image76.jpe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hyperlink" Target="https://www.youtube.com/watch?v=IyJP_7ucwWo" TargetMode="External"/><Relationship Id="rId5" Type="http://schemas.openxmlformats.org/officeDocument/2006/relationships/image" Target="../media/image80.png"/><Relationship Id="rId4" Type="http://schemas.openxmlformats.org/officeDocument/2006/relationships/hyperlink" Target="https://plato.stanford.edu/archives/win2015/entries/categorytheory/"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V9tMzmlpuYo?t=504" TargetMode="Externa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youtu.be/XcM39gnqgNc?t=155" TargetMode="External"/><Relationship Id="rId1" Type="http://schemas.openxmlformats.org/officeDocument/2006/relationships/slideLayout" Target="../slideLayouts/slideLayout22.xml"/><Relationship Id="rId5" Type="http://schemas.openxmlformats.org/officeDocument/2006/relationships/image" Target="../media/image84.png"/><Relationship Id="rId4" Type="http://schemas.openxmlformats.org/officeDocument/2006/relationships/hyperlink" Target="https://youtu.be/YLIH8TKbAh4?t=389"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youtu.be/IGYOfrgrOak?t=584" TargetMode="External"/><Relationship Id="rId1" Type="http://schemas.openxmlformats.org/officeDocument/2006/relationships/slideLayout" Target="../slideLayouts/slideLayout2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youtu.be/Qd7Ax_oopY8"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r4_wGxi94jg" TargetMode="Externa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4.png"/><Relationship Id="rId4" Type="http://schemas.openxmlformats.org/officeDocument/2006/relationships/hyperlink" Target="https://en.wikipedia.org/wiki/Path_(topology)"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youtu.be/cJ46AOEOc14?t=1537" TargetMode="Externa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64.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65.png"/><Relationship Id="rId9"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2.xml"/><Relationship Id="rId5" Type="http://schemas.openxmlformats.org/officeDocument/2006/relationships/image" Target="../media/image96.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97.jpeg"/></Relationships>
</file>

<file path=ppt/slides/_rels/slide6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12" Type="http://schemas.openxmlformats.org/officeDocument/2006/relationships/image" Target="../media/image105.jpe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100.png"/><Relationship Id="rId10" Type="http://schemas.openxmlformats.org/officeDocument/2006/relationships/image" Target="../media/image104.wmf"/><Relationship Id="rId4" Type="http://schemas.openxmlformats.org/officeDocument/2006/relationships/image" Target="../media/image99.png"/><Relationship Id="rId9" Type="http://schemas.openxmlformats.org/officeDocument/2006/relationships/image" Target="../media/image103.png"/></Relationships>
</file>

<file path=ppt/slides/_rels/slide69.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6.png"/><Relationship Id="rId18" Type="http://schemas.openxmlformats.org/officeDocument/2006/relationships/image" Target="../media/image120.png"/><Relationship Id="rId3" Type="http://schemas.openxmlformats.org/officeDocument/2006/relationships/image" Target="../media/image98.png"/><Relationship Id="rId7" Type="http://schemas.openxmlformats.org/officeDocument/2006/relationships/image" Target="../media/image101.png"/><Relationship Id="rId12" Type="http://schemas.openxmlformats.org/officeDocument/2006/relationships/image" Target="../media/image115.png"/><Relationship Id="rId17" Type="http://schemas.openxmlformats.org/officeDocument/2006/relationships/image" Target="../media/image119.png"/><Relationship Id="rId2" Type="http://schemas.openxmlformats.org/officeDocument/2006/relationships/notesSlide" Target="../notesSlides/notesSlide37.xml"/><Relationship Id="rId16" Type="http://schemas.openxmlformats.org/officeDocument/2006/relationships/image" Target="../media/image118.png"/><Relationship Id="rId1" Type="http://schemas.openxmlformats.org/officeDocument/2006/relationships/slideLayout" Target="../slideLayouts/slideLayout22.xml"/><Relationship Id="rId6" Type="http://schemas.microsoft.com/office/2007/relationships/hdphoto" Target="../media/hdphoto2.wdp"/><Relationship Id="rId11" Type="http://schemas.openxmlformats.org/officeDocument/2006/relationships/image" Target="../media/image104.wmf"/><Relationship Id="rId5" Type="http://schemas.openxmlformats.org/officeDocument/2006/relationships/image" Target="../media/image100.png"/><Relationship Id="rId15" Type="http://schemas.openxmlformats.org/officeDocument/2006/relationships/image" Target="../media/image117.wmf"/><Relationship Id="rId10" Type="http://schemas.openxmlformats.org/officeDocument/2006/relationships/image" Target="../media/image103.png"/><Relationship Id="rId4" Type="http://schemas.openxmlformats.org/officeDocument/2006/relationships/image" Target="../media/image99.png"/><Relationship Id="rId9" Type="http://schemas.openxmlformats.org/officeDocument/2006/relationships/image" Target="../media/image102.png"/><Relationship Id="rId1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21.png"/><Relationship Id="rId7" Type="http://schemas.microsoft.com/office/2007/relationships/hdphoto" Target="../media/hdphoto5.wdp"/><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image" Target="../media/image123.png"/><Relationship Id="rId5" Type="http://schemas.microsoft.com/office/2007/relationships/hdphoto" Target="../media/hdphoto4.wdp"/><Relationship Id="rId4" Type="http://schemas.openxmlformats.org/officeDocument/2006/relationships/image" Target="../media/image122.png"/><Relationship Id="rId9" Type="http://schemas.openxmlformats.org/officeDocument/2006/relationships/image" Target="../media/image124.png"/></Relationships>
</file>

<file path=ppt/slides/_rels/slide7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02.png"/><Relationship Id="rId7" Type="http://schemas.openxmlformats.org/officeDocument/2006/relationships/image" Target="../media/image118.png"/><Relationship Id="rId12" Type="http://schemas.openxmlformats.org/officeDocument/2006/relationships/image" Target="../media/image129.jpeg"/><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image" Target="../media/image117.wmf"/><Relationship Id="rId11" Type="http://schemas.openxmlformats.org/officeDocument/2006/relationships/image" Target="../media/image128.jpeg"/><Relationship Id="rId5" Type="http://schemas.openxmlformats.org/officeDocument/2006/relationships/image" Target="../media/image115.png"/><Relationship Id="rId10" Type="http://schemas.openxmlformats.org/officeDocument/2006/relationships/image" Target="../media/image127.jpeg"/><Relationship Id="rId4" Type="http://schemas.openxmlformats.org/officeDocument/2006/relationships/image" Target="../media/image103.png"/><Relationship Id="rId9"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131.png"/><Relationship Id="rId4" Type="http://schemas.openxmlformats.org/officeDocument/2006/relationships/image" Target="../media/image130.jpeg"/></Relationships>
</file>

<file path=ppt/slides/_rels/slide73.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youtu.be/lmcT2mP2bfE?t=579"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tiff"/><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image" Target="../media/image143.tiff"/><Relationship Id="rId5" Type="http://schemas.openxmlformats.org/officeDocument/2006/relationships/image" Target="../media/image142.tiff"/><Relationship Id="rId4" Type="http://schemas.openxmlformats.org/officeDocument/2006/relationships/image" Target="../media/image14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9.xml"/><Relationship Id="rId4" Type="http://schemas.openxmlformats.org/officeDocument/2006/relationships/image" Target="../media/image147.png"/></Relationships>
</file>

<file path=ppt/slides/_rels/slide87.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52.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youtu.be/pt0aorJvKVg?t=53" TargetMode="Externa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19.xml"/><Relationship Id="rId5" Type="http://schemas.openxmlformats.org/officeDocument/2006/relationships/image" Target="../media/image157.png"/><Relationship Id="rId4" Type="http://schemas.openxmlformats.org/officeDocument/2006/relationships/hyperlink" Target="https://en.wikipedia.org/wiki/Partially_ordered_set"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158.tiff"/><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and Computation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actions on the labels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1014975" y="4204073"/>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194582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Tree>
    <p:extLst>
      <p:ext uri="{BB962C8B-B14F-4D97-AF65-F5344CB8AC3E}">
        <p14:creationId xmlns:p14="http://schemas.microsoft.com/office/powerpoint/2010/main" val="14331619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Air Table/Google Table</a:t>
            </a:r>
            <a:endParaRPr lang="zh-CN" altLang="en-US" dirty="0">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a:stretch>
            <a:fillRect/>
          </a:stretch>
        </p:blipFill>
        <p:spPr>
          <a:xfrm>
            <a:off x="4285096" y="1688122"/>
            <a:ext cx="4603316" cy="2632385"/>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a:stretch>
            <a:fillRect/>
          </a:stretch>
        </p:blipFill>
        <p:spPr>
          <a:xfrm>
            <a:off x="386218" y="1688122"/>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spTree>
    <p:extLst>
      <p:ext uri="{BB962C8B-B14F-4D97-AF65-F5344CB8AC3E}">
        <p14:creationId xmlns:p14="http://schemas.microsoft.com/office/powerpoint/2010/main" val="40953503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9993004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词汇的比较 （</a:t>
            </a:r>
            <a:r>
              <a:rPr kumimoji="0" lang="en-US" altLang="zh-CN"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Saunders Mac Lane</a:t>
            </a:r>
            <a:r>
              <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 </a:t>
            </a:r>
            <a:r>
              <a:rPr kumimoji="0" lang="en-US" altLang="zh-CN"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vs. </a:t>
            </a:r>
            <a:r>
              <a:rPr kumimoji="0" lang="en-US" altLang="zh-CN" sz="2000" b="1" i="0" u="none" strike="noStrike" kern="0" cap="none" spc="0" normalizeH="0" baseline="0" noProof="0" dirty="0" err="1">
                <a:ln>
                  <a:noFill/>
                </a:ln>
                <a:solidFill>
                  <a:prstClr val="white"/>
                </a:solidFill>
                <a:effectLst/>
                <a:uLnTx/>
                <a:uFillTx/>
                <a:latin typeface="Arial" charset="0"/>
                <a:ea typeface="Arial" charset="0"/>
                <a:cs typeface="Arial" charset="0"/>
                <a:sym typeface="Arial"/>
              </a:rPr>
              <a:t>Modelica</a:t>
            </a:r>
            <a:r>
              <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56652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17561232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How Category Theory Simplifies Product Development</a:t>
            </a:r>
            <a:endPar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GB" sz="1400" b="1" i="0" u="none" strike="noStrike" kern="0" cap="none" spc="0" normalizeH="0" baseline="0" noProof="0" dirty="0">
                <a:ln>
                  <a:noFill/>
                </a:ln>
                <a:solidFill>
                  <a:srgbClr val="5B9BD5"/>
                </a:solidFill>
                <a:effectLst/>
                <a:uLnTx/>
                <a:uFillTx/>
                <a:latin typeface="Arial" charset="0"/>
                <a:ea typeface="Arial" charset="0"/>
                <a:cs typeface="Arial" charset="0"/>
                <a:sym typeface="Arial"/>
              </a:rPr>
              <a:t>Succeed</a:t>
            </a:r>
            <a:r>
              <a:rPr kumimoji="0" lang="en-GB" sz="1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GB" sz="1400" b="1" i="0" u="none" strike="noStrike" kern="0" cap="none" spc="0" normalizeH="0" baseline="0" noProof="0" dirty="0">
                <a:ln>
                  <a:noFill/>
                </a:ln>
                <a:solidFill>
                  <a:srgbClr val="ED7D31"/>
                </a:solidFill>
                <a:effectLst/>
                <a:uLnTx/>
                <a:uFillTx/>
                <a:latin typeface="Arial" charset="0"/>
                <a:ea typeface="Arial" charset="0"/>
                <a:cs typeface="Arial" charset="0"/>
                <a:sym typeface="Arial"/>
              </a:rPr>
              <a:t>Failed</a:t>
            </a:r>
            <a:r>
              <a:rPr kumimoji="0" lang="en-GB" sz="1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05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05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05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5B9BD5"/>
                </a:solidFill>
                <a:effectLst/>
                <a:uLnTx/>
                <a:uFillTx/>
                <a:latin typeface="Arial"/>
                <a:cs typeface="Arial"/>
                <a:sym typeface="Aria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5B9BD5"/>
                </a:solidFill>
                <a:effectLst/>
                <a:uLnTx/>
                <a:uFillTx/>
                <a:latin typeface="Arial"/>
                <a:cs typeface="Arial"/>
                <a:sym typeface="Aria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a:ln>
                  <a:noFill/>
                </a:ln>
                <a:solidFill>
                  <a:srgbClr val="5B9BD5"/>
                </a:solidFill>
                <a:effectLst/>
                <a:uLnTx/>
                <a:uFillTx/>
                <a:latin typeface="Arial"/>
                <a:cs typeface="Arial"/>
                <a:sym typeface="Arial"/>
              </a:rPr>
              <a:t>Advance</a:t>
            </a:r>
            <a:endParaRPr kumimoji="0" lang="en-US" sz="900" b="0" i="0" u="none" strike="noStrike" kern="0" cap="none" spc="0" normalizeH="0" baseline="0" noProof="0" dirty="0">
              <a:ln>
                <a:noFill/>
              </a:ln>
              <a:solidFill>
                <a:srgbClr val="5B9BD5"/>
              </a:solidFill>
              <a:effectLst/>
              <a:uLnTx/>
              <a:uFillTx/>
              <a:latin typeface="Arial"/>
              <a:cs typeface="Arial"/>
              <a:sym typeface="Aria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Repeat</a:t>
            </a:r>
          </a:p>
        </p:txBody>
      </p:sp>
    </p:spTree>
    <p:extLst>
      <p:ext uri="{BB962C8B-B14F-4D97-AF65-F5344CB8AC3E}">
        <p14:creationId xmlns:p14="http://schemas.microsoft.com/office/powerpoint/2010/main" val="11784729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How Category Theory Simplifies System Development</a:t>
            </a:r>
            <a:endPar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Can be simplified as :</a:t>
            </a:r>
            <a:endParaRPr kumimoji="0" lang="en-US" sz="1400" b="0" i="0" u="none" strike="noStrike" kern="0" cap="none" spc="0" normalizeH="0" baseline="0" noProof="0" dirty="0">
              <a:ln>
                <a:noFill/>
              </a:ln>
              <a:solidFill>
                <a:srgbClr val="000000"/>
              </a:solidFill>
              <a:effectLst/>
              <a:uLnTx/>
              <a:uFillTx/>
              <a:latin typeface="Calibri" charset="0"/>
              <a:ea typeface="宋体" charset="-122"/>
              <a:cs typeface="Arial"/>
              <a:sym typeface="Aria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30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30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2400" b="0" i="0" u="none" strike="noStrike" kern="0" cap="none" spc="0" normalizeH="0" baseline="0" noProof="0" dirty="0">
                <a:ln>
                  <a:noFill/>
                </a:ln>
                <a:solidFill>
                  <a:srgbClr val="5B9BD5"/>
                </a:solidFill>
                <a:effectLst/>
                <a:uLnTx/>
                <a:uFillTx/>
                <a:latin typeface="Arial" charset="0"/>
                <a:ea typeface="Arial" charset="0"/>
                <a:cs typeface="Arial" charset="0"/>
                <a:sym typeface="Arial"/>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2400" b="0" i="0" u="none" strike="noStrike" kern="0" cap="none" spc="0" normalizeH="0" baseline="0" noProof="0" dirty="0">
                <a:ln>
                  <a:noFill/>
                </a:ln>
                <a:solidFill>
                  <a:srgbClr val="5B9BD5"/>
                </a:solidFill>
                <a:effectLst/>
                <a:uLnTx/>
                <a:uFillTx/>
                <a:latin typeface="Arial" charset="0"/>
                <a:ea typeface="Arial" charset="0"/>
                <a:cs typeface="Arial" charset="0"/>
                <a:sym typeface="Arial"/>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marL="0" marR="0" lvl="0" indent="0" algn="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Identity </a:t>
            </a:r>
            <a:r>
              <a:rPr kumimoji="0" lang="en-US" sz="1200" b="0" i="0" u="none" strike="noStrike" kern="0" cap="none" spc="0" normalizeH="0" baseline="0" noProof="0" dirty="0" err="1">
                <a:ln>
                  <a:noFill/>
                </a:ln>
                <a:solidFill>
                  <a:srgbClr val="FFFFFF"/>
                </a:solidFill>
                <a:effectLst/>
                <a:uLnTx/>
                <a:uFillTx/>
                <a:latin typeface="Arial"/>
                <a:cs typeface="Arial"/>
                <a:sym typeface="Arial"/>
              </a:rPr>
              <a:t>Functor</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14 CuadroTexto"/>
          <p:cNvSpPr txBox="1"/>
          <p:nvPr/>
        </p:nvSpPr>
        <p:spPr>
          <a:xfrm>
            <a:off x="2450805" y="1746093"/>
            <a:ext cx="1010092" cy="27699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E7E6E6">
                    <a:lumMod val="90000"/>
                  </a:srgbClr>
                </a:solidFill>
                <a:effectLst/>
                <a:uLnTx/>
                <a:uFillTx/>
                <a:latin typeface="Arial" charset="0"/>
                <a:ea typeface="Arial" charset="0"/>
                <a:cs typeface="Arial" charset="0"/>
                <a:sym typeface="Arial"/>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E7E6E6">
                    <a:lumMod val="90000"/>
                  </a:srgbClr>
                </a:solidFill>
                <a:effectLst/>
                <a:uLnTx/>
                <a:uFillTx/>
                <a:latin typeface="Arial" charset="0"/>
                <a:ea typeface="Arial" charset="0"/>
                <a:cs typeface="Arial" charset="0"/>
                <a:sym typeface="Arial"/>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E7E6E6">
                    <a:lumMod val="90000"/>
                  </a:srgbClr>
                </a:solidFill>
                <a:effectLst/>
                <a:uLnTx/>
                <a:uFillTx/>
                <a:latin typeface="Arial" charset="0"/>
                <a:ea typeface="Arial" charset="0"/>
                <a:cs typeface="Arial" charset="0"/>
                <a:sym typeface="Arial"/>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E7E6E6">
                    <a:lumMod val="90000"/>
                  </a:srgbClr>
                </a:solidFill>
                <a:effectLst/>
                <a:uLnTx/>
                <a:uFillTx/>
                <a:latin typeface="Arial" charset="0"/>
                <a:ea typeface="Arial" charset="0"/>
                <a:cs typeface="Arial" charset="0"/>
                <a:sym typeface="Arial"/>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endParaRPr kumimoji="0" lang="en-US" sz="13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19 CuadroTexto"/>
          <p:cNvSpPr txBox="1"/>
          <p:nvPr/>
        </p:nvSpPr>
        <p:spPr>
          <a:xfrm>
            <a:off x="7502395" y="2176665"/>
            <a:ext cx="845510" cy="461665"/>
          </a:xfrm>
          <a:prstGeom prst="rect">
            <a:avLst/>
          </a:prstGeom>
          <a:noFill/>
        </p:spPr>
        <p:txBody>
          <a:bodyPr wrap="squar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Identity </a:t>
            </a:r>
            <a:r>
              <a:rPr kumimoji="0" lang="en-US" sz="1200" b="0" i="0" u="none" strike="noStrike" kern="0" cap="none" spc="0" normalizeH="0" baseline="0" noProof="0" dirty="0" err="1">
                <a:ln>
                  <a:noFill/>
                </a:ln>
                <a:solidFill>
                  <a:srgbClr val="FFFFFF"/>
                </a:solidFill>
                <a:effectLst/>
                <a:uLnTx/>
                <a:uFillTx/>
                <a:latin typeface="Arial"/>
                <a:cs typeface="Arial"/>
                <a:sym typeface="Arial"/>
              </a:rPr>
              <a:t>Functor</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s-ES" sz="1000" b="0" i="0" u="none" strike="noStrike" kern="0" cap="none" spc="0" normalizeH="0" baseline="0" noProof="0" dirty="0" err="1">
                <a:ln>
                  <a:noFill/>
                </a:ln>
                <a:solidFill>
                  <a:srgbClr val="FFFFFF"/>
                </a:solidFill>
                <a:effectLst/>
                <a:uLnTx/>
                <a:uFillTx/>
                <a:latin typeface="Arial" charset="0"/>
                <a:ea typeface="Arial" charset="0"/>
                <a:cs typeface="Arial" charset="0"/>
                <a:sym typeface="Arial"/>
              </a:rPr>
              <a:t>Eevery</a:t>
            </a:r>
            <a:r>
              <a:rPr kumimoji="0" lang="es-ES" sz="10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a:t>
            </a:r>
            <a:r>
              <a:rPr kumimoji="0" lang="es-ES" sz="1000" b="0" i="0" u="none" strike="noStrike" kern="0" cap="none" spc="0" normalizeH="0" baseline="0" noProof="0" dirty="0" err="1">
                <a:ln>
                  <a:noFill/>
                </a:ln>
                <a:solidFill>
                  <a:srgbClr val="FFFFFF"/>
                </a:solidFill>
                <a:effectLst/>
                <a:uLnTx/>
                <a:uFillTx/>
                <a:latin typeface="Arial" charset="0"/>
                <a:ea typeface="Arial" charset="0"/>
                <a:cs typeface="Arial" charset="0"/>
                <a:sym typeface="Arial"/>
              </a:rPr>
              <a:t>connection</a:t>
            </a:r>
            <a:r>
              <a:rPr kumimoji="0" lang="es-ES" sz="10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a:t>
            </a:r>
            <a:r>
              <a:rPr kumimoji="0" lang="es-ES" sz="1000" b="0" i="0" u="none" strike="noStrike" kern="0" cap="none" spc="0" normalizeH="0" baseline="0" noProof="0" dirty="0" err="1">
                <a:ln>
                  <a:noFill/>
                </a:ln>
                <a:solidFill>
                  <a:srgbClr val="FFFFFF"/>
                </a:solidFill>
                <a:effectLst/>
                <a:uLnTx/>
                <a:uFillTx/>
                <a:latin typeface="Arial" charset="0"/>
                <a:ea typeface="Arial" charset="0"/>
                <a:cs typeface="Arial" charset="0"/>
                <a:sym typeface="Arial"/>
              </a:rPr>
              <a:t>is</a:t>
            </a:r>
            <a:r>
              <a:rPr kumimoji="0" lang="es-ES" sz="10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52487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144805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34522394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数学化的概念</a:t>
            </a:r>
            <a:r>
              <a:rPr kumimoji="0" lang="zh-CN" altLang="en-US"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 </a:t>
            </a:r>
            <a:r>
              <a:rPr kumimoji="0" lang="en-US" altLang="zh-CN"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Conceptual Mathematics</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61050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1843152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The Best One Hour Summary of Category Theory</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spTree>
    <p:extLst>
      <p:ext uri="{BB962C8B-B14F-4D97-AF65-F5344CB8AC3E}">
        <p14:creationId xmlns:p14="http://schemas.microsoft.com/office/powerpoint/2010/main" val="28499218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The Best Summary on Type Theory</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24095257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Dependent Type Theory</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4161011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A comparison chart that extends Applied Category Theory’s table by </a:t>
            </a:r>
            <a:r>
              <a:rPr lang="en-US" sz="1000">
                <a:latin typeface="Arial Rounded MT Bold" panose="020F0704030504030204" pitchFamily="34" charset="77"/>
              </a:rPr>
              <a:t>David Spivak</a:t>
            </a:r>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31740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098239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86663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284984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16</a:t>
            </a:fld>
            <a:endParaRPr lang="en-TW"/>
          </a:p>
        </p:txBody>
      </p:sp>
    </p:spTree>
    <p:extLst>
      <p:ext uri="{BB962C8B-B14F-4D97-AF65-F5344CB8AC3E}">
        <p14:creationId xmlns:p14="http://schemas.microsoft.com/office/powerpoint/2010/main" val="3797864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17</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18</a:t>
            </a:fld>
            <a:endParaRPr lang="en-TW"/>
          </a:p>
        </p:txBody>
      </p:sp>
    </p:spTree>
    <p:extLst>
      <p:ext uri="{BB962C8B-B14F-4D97-AF65-F5344CB8AC3E}">
        <p14:creationId xmlns:p14="http://schemas.microsoft.com/office/powerpoint/2010/main" val="327198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4" name="Picture 3">
            <a:hlinkClick r:id="rId5"/>
            <a:extLst>
              <a:ext uri="{FF2B5EF4-FFF2-40B4-BE49-F238E27FC236}">
                <a16:creationId xmlns:a16="http://schemas.microsoft.com/office/drawing/2014/main" id="{8315081E-70B1-EE43-A6A5-F33DD816FF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2673" y="1791516"/>
            <a:ext cx="3135728" cy="2182222"/>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The Essence of Knowledge Representation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0" indent="0" algn="ctr">
              <a:buNone/>
            </a:pPr>
            <a:r>
              <a:rPr lang="en-US" sz="3600" dirty="0">
                <a:latin typeface="Arial Rounded MT Bold" panose="020F0704030504030204" pitchFamily="34" charset="77"/>
              </a:rPr>
              <a:t>Transforming a problem to an easier format to identify solution, </a:t>
            </a:r>
          </a:p>
          <a:p>
            <a:pPr marL="0" indent="0" algn="ctr">
              <a:buNone/>
            </a:pPr>
            <a:r>
              <a:rPr lang="en-US" sz="3600" dirty="0">
                <a:latin typeface="Arial Rounded MT Bold" panose="020F0704030504030204" pitchFamily="34" charset="77"/>
              </a:rPr>
              <a:t>then, transform it back to its original form.</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141126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940855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 of places mapped to names of concepts</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7933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941561"/>
            <a:chOff x="545567" y="1557384"/>
            <a:chExt cx="3778707" cy="2679298"/>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665044" y="3928905"/>
              <a:ext cx="3539752" cy="307777"/>
            </a:xfrm>
            <a:prstGeom prst="rect">
              <a:avLst/>
            </a:prstGeom>
            <a:noFill/>
          </p:spPr>
          <p:txBody>
            <a:bodyPr wrap="none" rtlCol="0">
              <a:spAutoFit/>
            </a:bodyPr>
            <a:lstStyle/>
            <a:p>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Propositions as Types (names with format)</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536259"/>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a:stretch>
            <a:fillRect/>
          </a:stretch>
        </p:blipFill>
        <p:spPr>
          <a:xfrm>
            <a:off x="196194" y="1720466"/>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Tree>
    <p:extLst>
      <p:ext uri="{BB962C8B-B14F-4D97-AF65-F5344CB8AC3E}">
        <p14:creationId xmlns:p14="http://schemas.microsoft.com/office/powerpoint/2010/main" val="1168066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738171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699537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911817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893358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594505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342892" rtl="0" eaLnBrk="1" fontAlgn="auto" latinLnBrk="0" hangingPunct="1">
              <a:lnSpc>
                <a:spcPct val="100000"/>
              </a:lnSpc>
              <a:spcBef>
                <a:spcPts val="0"/>
              </a:spcBef>
              <a:spcAft>
                <a:spcPts val="0"/>
              </a:spcAft>
              <a:buClrTx/>
              <a:buSzTx/>
              <a:buFont typeface="Arial"/>
              <a:buNone/>
              <a:tabLst/>
              <a:defRPr/>
            </a:pPr>
            <a:r>
              <a:rPr kumimoji="0" lang="en-US" altLang="zh-TW" sz="3300" b="0" i="0" u="none" strike="noStrike" kern="1200" cap="none" spc="0" normalizeH="0" baseline="0" noProof="0" dirty="0">
                <a:ln>
                  <a:noFill/>
                </a:ln>
                <a:solidFill>
                  <a:prstClr val="white"/>
                </a:solidFill>
                <a:effectLst/>
                <a:uLnTx/>
                <a:uFillTx/>
                <a:latin typeface="Calibri" charset="0"/>
                <a:ea typeface="宋体" charset="-122"/>
                <a:cs typeface="Arial"/>
                <a:sym typeface="Arial"/>
              </a:rPr>
              <a:t>Three Kinds of Arrows</a:t>
            </a:r>
            <a:endParaRPr kumimoji="0" lang="zh-CN" altLang="en-US" sz="3300" b="0" i="0" u="none" strike="noStrike" kern="1200" cap="none" spc="0" normalizeH="0" baseline="0" noProof="0" dirty="0">
              <a:ln>
                <a:noFill/>
              </a:ln>
              <a:solidFill>
                <a:prstClr val="white"/>
              </a:solidFill>
              <a:effectLst/>
              <a:uLnTx/>
              <a:uFillTx/>
              <a:latin typeface="Calibri" charset="0"/>
              <a:ea typeface="Weibei SC" charset="-122"/>
              <a:cs typeface="Arial"/>
              <a:sym typeface="Arial"/>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安全</a:t>
            </a:r>
            <a:r>
              <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素养来自可</a:t>
            </a:r>
            <a:r>
              <a:rPr kumimoji="0" lang="zh-TW"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分析</a:t>
            </a:r>
            <a:r>
              <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可聚合</a:t>
            </a:r>
            <a:r>
              <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的思维基础，三层次的认知和范畴论中的类比与函数具有对应关系</a:t>
            </a:r>
            <a:endParaRPr kumimoji="0" lang="en-US" altLang="x-none" sz="1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1.</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函数</a:t>
            </a:r>
            <a:r>
              <a:rPr kumimoji="0" lang="zh-CN"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A </a:t>
                </a:r>
                <a:r>
                  <a:rPr kumimoji="0" lang="en-US" altLang="x-none" sz="1050" b="0" i="0" u="none" strike="noStrike" kern="1200" cap="none" spc="0" normalizeH="0" baseline="0" noProof="0">
                    <a:ln>
                      <a:noFill/>
                    </a:ln>
                    <a:solidFill>
                      <a:srgbClr val="FFC000"/>
                    </a:solidFill>
                    <a:effectLst/>
                    <a:uLnTx/>
                    <a:uFillTx/>
                    <a:latin typeface="STXinwei Regular"/>
                    <a:ea typeface="方正兰亭超细黑简体" charset="0"/>
                    <a:cs typeface="Arial"/>
                    <a:sym typeface="Arial"/>
                  </a:rPr>
                  <a:t>function</a:t>
                </a: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𝑓</m:t>
                    </m:r>
                  </m:oMath>
                </a14:m>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from set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𝐴</m:t>
                    </m:r>
                  </m:oMath>
                </a14:m>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to set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𝐵</m:t>
                    </m:r>
                  </m:oMath>
                </a14:m>
                <a:endPar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2.</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函子</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err="1">
                <a:ln>
                  <a:noFill/>
                </a:ln>
                <a:solidFill>
                  <a:srgbClr val="FFFFFF"/>
                </a:solidFill>
                <a:effectLst/>
                <a:uLnTx/>
                <a:uFillTx/>
                <a:latin typeface="STXinwei Regular"/>
                <a:ea typeface="方正兰亭超细黑简体" charset="0"/>
                <a:cs typeface="Arial"/>
                <a:sym typeface="Arial"/>
              </a:rPr>
              <a:t>Functor</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A </a:t>
                </a:r>
                <a:r>
                  <a:rPr kumimoji="0" lang="en-US" altLang="x-none" sz="1050" b="0" i="0" u="none" strike="noStrike" kern="1200" cap="none" spc="0" normalizeH="0" baseline="0" noProof="0" err="1">
                    <a:ln>
                      <a:noFill/>
                    </a:ln>
                    <a:solidFill>
                      <a:srgbClr val="DBB76C"/>
                    </a:solidFill>
                    <a:effectLst/>
                    <a:uLnTx/>
                    <a:uFillTx/>
                    <a:latin typeface="STXinwei Regular"/>
                    <a:ea typeface="方正兰亭超细黑简体" charset="0"/>
                    <a:cs typeface="Arial"/>
                    <a:sym typeface="Arial"/>
                  </a:rPr>
                  <a:t>functor</a:t>
                </a: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𝐹</m:t>
                    </m:r>
                  </m:oMath>
                </a14:m>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from category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𝑆</m:t>
                    </m:r>
                  </m:oMath>
                </a14:m>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to category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𝑇</m:t>
                    </m:r>
                  </m:oMath>
                </a14:m>
                <a:endPar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𝑆</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3.</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自然转换</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Natural Transformation</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𝐶</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𝑔</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𝐷</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Category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𝑆</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𝐹</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600" b="0" i="0" u="none" strike="noStrike" kern="1200" cap="none" spc="0" normalizeH="0" baseline="0" noProof="0">
                          <a:ln>
                            <a:noFill/>
                          </a:ln>
                          <a:solidFill>
                            <a:prstClr val="white"/>
                          </a:solidFill>
                          <a:effectLst/>
                          <a:uLnTx/>
                          <a:uFillTx/>
                          <a:latin typeface="Cambria Math" charset="0"/>
                          <a:ea typeface="+mn-ea"/>
                          <a:cs typeface="+mn-cs"/>
                          <a:sym typeface="Arial"/>
                        </a:rPr>
                        <m:t>𝐴</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Object / Set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𝐴</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Functor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𝐹</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Natural Transformation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Cambria Math" charset="0"/>
                        <a:cs typeface="Cambria Math" charset="0"/>
                        <a:sym typeface="Arial"/>
                      </a:rPr>
                      <m:t>𝜂</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331559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范畴论：</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用箭头当作对所有信息编码的</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唯一一类符号</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zh-CN"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The Idea of Universality</a:t>
            </a:r>
            <a:endParaRPr kumimoji="0" lang="en-US" sz="6000" b="0" i="0" u="none" strike="noStrike" kern="1200" cap="none" spc="0" normalizeH="0" baseline="0" noProof="0" dirty="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544800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3926333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2700" b="0" i="0" u="none" strike="noStrike" kern="1200" cap="none" spc="0" normalizeH="0" baseline="0" noProof="0" dirty="0" err="1">
                <a:ln>
                  <a:noFill/>
                </a:ln>
                <a:solidFill>
                  <a:srgbClr val="FFFFFF"/>
                </a:solidFill>
                <a:effectLst/>
                <a:uLnTx/>
                <a:uFillTx/>
                <a:latin typeface="STXinwei Regular"/>
                <a:ea typeface="Arial" charset="0"/>
                <a:cs typeface="Arial" charset="0"/>
                <a:sym typeface="Arial"/>
              </a:rPr>
              <a:t>Category</a:t>
            </a:r>
            <a:r>
              <a:rPr kumimoji="0" lang="es-ES" sz="2700" b="0" i="0" u="none" strike="noStrike" kern="1200" cap="none" spc="0" normalizeH="0" baseline="0" noProof="0" dirty="0">
                <a:ln>
                  <a:noFill/>
                </a:ln>
                <a:solidFill>
                  <a:srgbClr val="FFFFFF"/>
                </a:solidFill>
                <a:effectLst/>
                <a:uLnTx/>
                <a:uFillTx/>
                <a:latin typeface="STXinwei Regular"/>
                <a:ea typeface="Arial" charset="0"/>
                <a:cs typeface="Arial" charset="0"/>
                <a:sym typeface="Arial"/>
              </a:rPr>
              <a:t> </a:t>
            </a:r>
            <a:r>
              <a:rPr kumimoji="0" lang="es-ES" sz="2700" b="0" i="0" u="none" strike="noStrike" kern="1200" cap="none" spc="0" normalizeH="0" baseline="0" noProof="0" dirty="0" err="1">
                <a:ln>
                  <a:noFill/>
                </a:ln>
                <a:solidFill>
                  <a:srgbClr val="FFFFFF"/>
                </a:solidFill>
                <a:effectLst/>
                <a:uLnTx/>
                <a:uFillTx/>
                <a:latin typeface="STXinwei Regular"/>
                <a:ea typeface="Arial" charset="0"/>
                <a:cs typeface="Arial" charset="0"/>
                <a:sym typeface="Arial"/>
              </a:rPr>
              <a:t>Theory</a:t>
            </a:r>
            <a:r>
              <a:rPr kumimoji="0" lang="es-ES" sz="2700" b="0" i="0" u="none" strike="noStrike" kern="1200" cap="none" spc="0" normalizeH="0" baseline="0" noProof="0" dirty="0">
                <a:ln>
                  <a:noFill/>
                </a:ln>
                <a:solidFill>
                  <a:srgbClr val="FFFFFF"/>
                </a:solidFill>
                <a:effectLst/>
                <a:uLnTx/>
                <a:uFillTx/>
                <a:latin typeface="STXinwei Regular"/>
                <a:ea typeface="Arial" charset="0"/>
                <a:cs typeface="Arial" charset="0"/>
                <a:sym typeface="Arial"/>
              </a:rPr>
              <a:t> </a:t>
            </a:r>
          </a:p>
        </p:txBody>
      </p:sp>
      <p:sp>
        <p:nvSpPr>
          <p:cNvPr id="12" name="11 Rectángulo"/>
          <p:cNvSpPr/>
          <p:nvPr/>
        </p:nvSpPr>
        <p:spPr>
          <a:xfrm>
            <a:off x="5525491" y="4132131"/>
            <a:ext cx="3100616" cy="261610"/>
          </a:xfrm>
          <a:prstGeom prst="rect">
            <a:avLst/>
          </a:prstGeom>
        </p:spPr>
        <p:txBody>
          <a:bodyPr wrap="squar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Predict formerly</a:t>
            </a:r>
            <a:b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b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Is</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the</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tool</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to </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represent</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and compute </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complex</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a:t>
            </a:r>
            <a:r>
              <a:rPr kumimoji="0" lang="en-US" altLang="zh-CN"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n</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etworks</a:t>
            </a:r>
            <a:endPar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endParaRPr>
          </a:p>
        </p:txBody>
      </p:sp>
      <p:sp>
        <p:nvSpPr>
          <p:cNvPr id="27" name="26 Rectángulo"/>
          <p:cNvSpPr/>
          <p:nvPr/>
        </p:nvSpPr>
        <p:spPr>
          <a:xfrm>
            <a:off x="376966" y="3325141"/>
            <a:ext cx="1037465" cy="430887"/>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Cognitive and</a:t>
            </a:r>
            <a:b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b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Brain Science</a:t>
            </a:r>
          </a:p>
        </p:txBody>
      </p:sp>
      <p:sp>
        <p:nvSpPr>
          <p:cNvPr id="28" name="27 Rectángulo"/>
          <p:cNvSpPr/>
          <p:nvPr/>
        </p:nvSpPr>
        <p:spPr>
          <a:xfrm>
            <a:off x="7567913" y="3237216"/>
            <a:ext cx="1370888" cy="261610"/>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Viable airspace</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trajectories</a:t>
            </a:r>
          </a:p>
        </p:txBody>
      </p:sp>
      <p:sp>
        <p:nvSpPr>
          <p:cNvPr id="30" name="29 Rectángulo"/>
          <p:cNvSpPr/>
          <p:nvPr/>
        </p:nvSpPr>
        <p:spPr>
          <a:xfrm>
            <a:off x="7948513" y="1709256"/>
            <a:ext cx="840295" cy="261610"/>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s-ES" sz="1100" b="0" i="0" u="none" strike="noStrike" kern="1200" cap="none" spc="0" normalizeH="0" baseline="0" noProof="0">
                <a:ln>
                  <a:noFill/>
                </a:ln>
                <a:solidFill>
                  <a:srgbClr val="000000"/>
                </a:solidFill>
                <a:effectLst/>
                <a:uLnTx/>
                <a:uFillTx/>
                <a:latin typeface="STXinwei Regular"/>
                <a:ea typeface="Arial" charset="0"/>
                <a:cs typeface="Arial" charset="0"/>
                <a:sym typeface="Arial"/>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s-ES" sz="1100" b="0" i="0" u="none" strike="noStrike" kern="1200" cap="none" spc="0" normalizeH="0" baseline="0" noProof="0">
                <a:ln>
                  <a:noFill/>
                </a:ln>
                <a:solidFill>
                  <a:srgbClr val="000000"/>
                </a:solidFill>
                <a:effectLst/>
                <a:uLnTx/>
                <a:uFillTx/>
                <a:latin typeface="STXinwei Regular"/>
                <a:ea typeface="Arial" charset="0"/>
                <a:cs typeface="Arial" charset="0"/>
                <a:sym typeface="Arial"/>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s-ES" sz="1100" b="0" i="0" u="none" strike="noStrike" kern="1200" cap="none" spc="0" normalizeH="0" baseline="0" noProof="0">
                <a:ln>
                  <a:noFill/>
                </a:ln>
                <a:solidFill>
                  <a:srgbClr val="000000"/>
                </a:solidFill>
                <a:effectLst/>
                <a:uLnTx/>
                <a:uFillTx/>
                <a:latin typeface="STXinwei Regular"/>
                <a:ea typeface="Arial" charset="0"/>
                <a:cs typeface="Arial" charset="0"/>
                <a:sym typeface="Arial"/>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s-ES" sz="1100" b="0" i="0" u="none" strike="noStrike" kern="1200" cap="none" spc="0" normalizeH="0" baseline="0" noProof="0">
                <a:ln>
                  <a:noFill/>
                </a:ln>
                <a:solidFill>
                  <a:srgbClr val="000000"/>
                </a:solidFill>
                <a:effectLst/>
                <a:uLnTx/>
                <a:uFillTx/>
                <a:latin typeface="STXinwei Regular"/>
                <a:ea typeface="Arial" charset="0"/>
                <a:cs typeface="Arial" charset="0"/>
                <a:sym typeface="Arial"/>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952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Trend</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2" name="TextBox 1"/>
          <p:cNvSpPr txBox="1"/>
          <p:nvPr/>
        </p:nvSpPr>
        <p:spPr>
          <a:xfrm>
            <a:off x="596804" y="1264902"/>
            <a:ext cx="785793" cy="276999"/>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Legend:</a:t>
            </a: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Numbers represent search interest relative to the highest point on the chart for the given region and time. </a:t>
            </a:r>
          </a:p>
          <a:p>
            <a:pPr marL="95246" marR="0" lvl="0" indent="-95246" algn="l" defTabSz="685766" rtl="0" eaLnBrk="1" fontAlgn="auto" latinLnBrk="0" hangingPunct="1">
              <a:lnSpc>
                <a:spcPct val="100000"/>
              </a:lnSpc>
              <a:spcBef>
                <a:spcPts val="0"/>
              </a:spcBef>
              <a:spcAft>
                <a:spcPts val="0"/>
              </a:spcAft>
              <a:buClrTx/>
              <a:buSzTx/>
              <a:buFont typeface="Arial" charset="0"/>
              <a:buChar char="•"/>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A value of 100 is the peak popularity for the term.</a:t>
            </a:r>
          </a:p>
          <a:p>
            <a:pPr marL="95246" marR="0" lvl="0" indent="-95246" algn="l" defTabSz="685766" rtl="0" eaLnBrk="1" fontAlgn="auto" latinLnBrk="0" hangingPunct="1">
              <a:lnSpc>
                <a:spcPct val="100000"/>
              </a:lnSpc>
              <a:spcBef>
                <a:spcPts val="0"/>
              </a:spcBef>
              <a:spcAft>
                <a:spcPts val="0"/>
              </a:spcAft>
              <a:buClrTx/>
              <a:buSzTx/>
              <a:buFont typeface="Arial" charset="0"/>
              <a:buChar char="•"/>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A value of 50 means that the term is half as popular.</a:t>
            </a:r>
          </a:p>
          <a:p>
            <a:pPr marL="95246" marR="0" lvl="0" indent="-95246" algn="l" defTabSz="685766" rtl="0" eaLnBrk="1" fontAlgn="auto" latinLnBrk="0" hangingPunct="1">
              <a:lnSpc>
                <a:spcPct val="100000"/>
              </a:lnSpc>
              <a:spcBef>
                <a:spcPts val="0"/>
              </a:spcBef>
              <a:spcAft>
                <a:spcPts val="0"/>
              </a:spcAft>
              <a:buClrTx/>
              <a:buSzTx/>
              <a:buFont typeface="Arial" charset="0"/>
              <a:buChar char="•"/>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757575"/>
                </a:solidFill>
                <a:effectLst/>
                <a:uLnTx/>
                <a:uFillTx/>
                <a:latin typeface="STXinwei" panose="02010800040101010101" pitchFamily="2" charset="-122"/>
                <a:ea typeface="STXinwei" panose="02010800040101010101" pitchFamily="2" charset="-122"/>
                <a:cs typeface="Arial" charset="0"/>
                <a:sym typeface="Arial"/>
              </a:rPr>
              <a:t>Legend</a:t>
            </a: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757575"/>
                </a:solidFill>
                <a:effectLst/>
                <a:uLnTx/>
                <a:uFillTx/>
                <a:latin typeface="STXinwei" panose="02010800040101010101" pitchFamily="2" charset="-122"/>
                <a:ea typeface="STXinwei" panose="02010800040101010101" pitchFamily="2" charset="-122"/>
                <a:cs typeface="Arial" charset="0"/>
                <a:sym typeface="Arial"/>
              </a:rPr>
              <a:t>The most popular topics. Scoring is on a relative scale where a value of 100 is the most commonly searched topic, a value of 50 is a topic searched half as often, a value of 0 is a topic searched for less than 1% as often as the most popular topic.</a:t>
            </a:r>
            <a:endParaRPr kumimoji="0" lang="en-US" sz="7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0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33" name="Rectangle 32"/>
          <p:cNvSpPr/>
          <p:nvPr/>
        </p:nvSpPr>
        <p:spPr>
          <a:xfrm>
            <a:off x="7217640" y="3770924"/>
            <a:ext cx="1615252" cy="954107"/>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757575"/>
                </a:solidFill>
                <a:effectLst/>
                <a:uLnTx/>
                <a:uFillTx/>
                <a:latin typeface="STXinwei" panose="02010800040101010101" pitchFamily="2" charset="-122"/>
                <a:ea typeface="STXinwei" panose="02010800040101010101" pitchFamily="2" charset="-122"/>
                <a:cs typeface="Arial" charset="0"/>
                <a:sym typeface="Arial"/>
              </a:rPr>
              <a:t>Legend</a:t>
            </a: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757575"/>
                </a:solidFill>
                <a:effectLst/>
                <a:uLnTx/>
                <a:uFillTx/>
                <a:latin typeface="STXinwei" panose="02010800040101010101" pitchFamily="2" charset="-122"/>
                <a:ea typeface="STXinwei" panose="02010800040101010101" pitchFamily="2" charset="-122"/>
                <a:cs typeface="Arial" charset="0"/>
                <a:sym typeface="Arial"/>
              </a:rPr>
              <a:t>The most popular topics. Scoring is on a relative scale where a value of 100 is the most commonly searched topic, a value of 50 is a topic searched half as often, a value of 0 is a topic searched for less than 1% as often as the most popular topic.</a:t>
            </a:r>
            <a:endParaRPr kumimoji="0" lang="en-US" sz="7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0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Related queries</a:t>
            </a:r>
          </a:p>
        </p:txBody>
      </p:sp>
    </p:spTree>
    <p:extLst>
      <p:ext uri="{BB962C8B-B14F-4D97-AF65-F5344CB8AC3E}">
        <p14:creationId xmlns:p14="http://schemas.microsoft.com/office/powerpoint/2010/main" val="1000523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Regular"/>
                <a:ea typeface="Arial" charset="0"/>
                <a:cs typeface="Arial" charset="0"/>
                <a:sym typeface="Arial"/>
              </a:rPr>
              <a:t>Founders of Category Theory: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Regular"/>
                <a:ea typeface="Arial" charset="0"/>
                <a:cs typeface="Arial" charset="0"/>
                <a:sym typeface="Arial"/>
              </a:rPr>
              <a:t>Saunders Mac Lane/Samuel </a:t>
            </a:r>
            <a:r>
              <a:rPr kumimoji="0" lang="en-US" altLang="zh-CN" sz="2700" b="0" i="0" u="none" strike="noStrike" kern="1200" cap="none" spc="0" normalizeH="0" baseline="0" noProof="0" dirty="0" err="1">
                <a:ln>
                  <a:noFill/>
                </a:ln>
                <a:solidFill>
                  <a:prstClr val="white"/>
                </a:solidFill>
                <a:effectLst/>
                <a:uLnTx/>
                <a:uFillTx/>
                <a:latin typeface="STXinwei Regular"/>
                <a:ea typeface="Arial" charset="0"/>
                <a:cs typeface="Arial" charset="0"/>
                <a:sym typeface="Arial"/>
              </a:rPr>
              <a:t>Eilenburg</a:t>
            </a:r>
            <a:r>
              <a:rPr kumimoji="0" lang="en-US" altLang="zh-CN" sz="2700" b="0" i="0" u="none" strike="noStrike" kern="1200" cap="none" spc="0" normalizeH="0" baseline="0" noProof="0" dirty="0">
                <a:ln>
                  <a:noFill/>
                </a:ln>
                <a:solidFill>
                  <a:prstClr val="white"/>
                </a:solidFill>
                <a:effectLst/>
                <a:uLnTx/>
                <a:uFillTx/>
                <a:latin typeface="STXinwei Regular"/>
                <a:ea typeface="Arial" charset="0"/>
                <a:cs typeface="Arial" charset="0"/>
                <a:sym typeface="Arial"/>
              </a:rPr>
              <a:t> </a:t>
            </a:r>
            <a:endParaRPr kumimoji="0" lang="zh-CN" altLang="en-US" sz="2700" b="0" i="0" u="none" strike="noStrike" kern="1200" cap="none" spc="0" normalizeH="0" baseline="0" noProof="0" dirty="0">
              <a:ln>
                <a:noFill/>
              </a:ln>
              <a:solidFill>
                <a:prstClr val="white"/>
              </a:solidFill>
              <a:effectLst/>
              <a:uLnTx/>
              <a:uFillTx/>
              <a:latin typeface="STXinwei Regular"/>
              <a:ea typeface="Arial" charset="0"/>
              <a:cs typeface="Arial" charset="0"/>
              <a:sym typeface="Arial"/>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https://</a:t>
            </a:r>
            <a:r>
              <a:rPr kumimoji="0" lang="en-US"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en.wikipedia.org</a:t>
            </a: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/wiki/</a:t>
            </a:r>
            <a:r>
              <a:rPr kumimoji="0" lang="en-US"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Samuel_Eilenberg</a:t>
            </a:r>
            <a:endPar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https://</a:t>
            </a:r>
            <a:r>
              <a:rPr kumimoji="0" lang="en-US"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en.wikipedia.org</a:t>
            </a: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/wiki/</a:t>
            </a:r>
            <a:r>
              <a:rPr kumimoji="0" lang="en-US"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Saunders_Mac_Lane</a:t>
            </a:r>
            <a:endPar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2298386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Mathematical Models: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 Sketch for the Philosophy of Math (1981)</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4" name="Rectangle 3"/>
          <p:cNvSpPr/>
          <p:nvPr/>
        </p:nvSpPr>
        <p:spPr>
          <a:xfrm>
            <a:off x="1" y="4843831"/>
            <a:ext cx="9864356" cy="300082"/>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mr-IN" sz="135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http</a:t>
            </a:r>
            <a:r>
              <a:rPr kumimoji="0" lang="mr-IN" sz="13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a:t>
            </a:r>
            <a:r>
              <a:rPr kumimoji="0" lang="mr-IN" sz="135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links.jstor.org</a:t>
            </a:r>
            <a:r>
              <a:rPr kumimoji="0" lang="mr-IN" sz="13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a:t>
            </a:r>
            <a:r>
              <a:rPr kumimoji="0" lang="mr-IN" sz="135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sici?sici</a:t>
            </a:r>
            <a:r>
              <a:rPr kumimoji="0" lang="mr-IN" sz="13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=0002-9890%28198108%2F09%2988%3A7%3C462%3AMMASFT%3E2.0.CO%3B2-D</a:t>
            </a:r>
            <a:endParaRPr kumimoji="0" lang="en-US" sz="13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The Lower part of the Table 1 of the paper</a:t>
            </a:r>
          </a:p>
        </p:txBody>
      </p:sp>
    </p:spTree>
    <p:extLst>
      <p:ext uri="{BB962C8B-B14F-4D97-AF65-F5344CB8AC3E}">
        <p14:creationId xmlns:p14="http://schemas.microsoft.com/office/powerpoint/2010/main" val="2296426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Mathematical Models:</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A Sketch for the Philosophy of Math (1981)</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6" name="Rectangle 5"/>
          <p:cNvSpPr/>
          <p:nvPr/>
        </p:nvSpPr>
        <p:spPr>
          <a:xfrm>
            <a:off x="345451" y="938856"/>
            <a:ext cx="8295308" cy="438582"/>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5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Mathematics begins with puzzles and problems dealing with combinatoric and symbolic aspects of the general human experience. Some of these aspects turn out to be systematic and intrinsic, rather than arbitrary and tied to one context.  </a:t>
            </a:r>
            <a:r>
              <a:rPr kumimoji="0" lang="mr-IN" sz="75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a:t>
            </a:r>
            <a:r>
              <a:rPr kumimoji="0" lang="en-US" sz="75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mr-IN" sz="1350" b="0" i="0" u="none" strike="noStrike" kern="1200" cap="none" spc="0" normalizeH="0" baseline="0" noProof="0" dirty="0" err="1">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http</a:t>
            </a:r>
            <a:r>
              <a:rPr kumimoji="0" lang="mr-IN" sz="1350" b="0" i="0" u="none" strike="noStrike" kern="1200" cap="none" spc="0" normalizeH="0" baseline="0" noProof="0" dirty="0">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a:t>
            </a:r>
            <a:r>
              <a:rPr kumimoji="0" lang="mr-IN" sz="1350" b="0" i="0" u="none" strike="noStrike" kern="1200" cap="none" spc="0" normalizeH="0" baseline="0" noProof="0" dirty="0" err="1">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links.jstor.org</a:t>
            </a:r>
            <a:r>
              <a:rPr kumimoji="0" lang="mr-IN" sz="1350" b="0" i="0" u="none" strike="noStrike" kern="1200" cap="none" spc="0" normalizeH="0" baseline="0" noProof="0" dirty="0">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a:t>
            </a:r>
            <a:r>
              <a:rPr kumimoji="0" lang="mr-IN" sz="1350" b="0" i="0" u="none" strike="noStrike" kern="1200" cap="none" spc="0" normalizeH="0" baseline="0" noProof="0" dirty="0" err="1">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sici?sici</a:t>
            </a:r>
            <a:r>
              <a:rPr kumimoji="0" lang="mr-IN" sz="1350" b="0" i="0" u="none" strike="noStrike" kern="1200" cap="none" spc="0" normalizeH="0" baseline="0" noProof="0" dirty="0">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=0002-9890%28198108%2F09%2988%3A7%3C462%3AMMASFT%3E2.0.CO%3B2-D</a:t>
            </a:r>
            <a:endParaRPr kumimoji="0" lang="en-US" sz="1350" b="0" i="0" u="none" strike="noStrike" kern="1200" cap="none" spc="0" normalizeH="0" baseline="0" noProof="0" dirty="0">
              <a:ln>
                <a:noFill/>
              </a:ln>
              <a:solidFill>
                <a:srgbClr val="00B0F0"/>
              </a:solidFill>
              <a:effectLst/>
              <a:uLnTx/>
              <a:uFillTx/>
              <a:latin typeface="STXinwei" panose="02010800040101010101" pitchFamily="2" charset="-122"/>
              <a:ea typeface="STXinwei" panose="02010800040101010101" pitchFamily="2" charset="-122"/>
              <a:cs typeface="Arial"/>
              <a:sym typeface="Arial"/>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83265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Source: *John Baez’s Stuff, </a:t>
            </a: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hlinkClick r:id="rId3"/>
              </a:rPr>
              <a:t>http://math.ucr.edu/home/baez/</a:t>
            </a:r>
            <a:endPar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endParaRP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**Jean-Pierre Marquis, </a:t>
            </a: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hlinkClick r:id="rId4"/>
              </a:rPr>
              <a:t>https://plato.stanford.edu/archives/win2015/entries/categorytheory/</a:t>
            </a: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rPr>
              <a:t> </a:t>
            </a: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hlinkClick r:id="rId6"/>
              </a:rPr>
              <a:t>https://www.youtube.com/watch?v=IyJP_7ucwWo</a:t>
            </a:r>
            <a:endPar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30686334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范畴论</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a:t>
            </a:r>
            <a:r>
              <a:rPr kumimoji="0" lang="zh-TW"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不需要数字的计算方法</a:t>
            </a:r>
            <a:r>
              <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t>
            </a:r>
            <a:r>
              <a:rPr kumimoji="0" lang="zh-TW"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基于箭头的算术</a:t>
            </a:r>
            <a:r>
              <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案例</a:t>
            </a:r>
            <a:r>
              <a:rPr kumimoji="0" 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zh-TW" alt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由</a:t>
            </a:r>
            <a:r>
              <a:rPr kumimoji="0" lang="zh-TW" altLang="en-US"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三个对象</a:t>
            </a:r>
            <a:r>
              <a:rPr kumimoji="0" 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 (A,B,C) </a:t>
            </a:r>
            <a:r>
              <a:rPr kumimoji="0" lang="zh-TW" alt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和</a:t>
            </a:r>
            <a:r>
              <a:rPr kumimoji="0" lang="zh-TW" altLang="en-US"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两个箭头</a:t>
            </a:r>
            <a:r>
              <a:rPr kumimoji="0" 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 g)</a:t>
            </a:r>
            <a:r>
              <a:rPr kumimoji="0" lang="zh-TW" altLang="en-US"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所构成的</a:t>
            </a:r>
            <a:r>
              <a:rPr kumimoji="0" lang="zh-TW" altLang="en-GB" sz="1500" b="0" i="1" u="none" strike="noStrike" kern="1200" cap="none" spc="0" normalizeH="0" baseline="0" noProof="0">
                <a:ln>
                  <a:noFill/>
                </a:ln>
                <a:solidFill>
                  <a:srgbClr val="FF0000"/>
                </a:solidFill>
                <a:effectLst/>
                <a:uLnTx/>
                <a:uFillTx/>
                <a:latin typeface="STXinwei" panose="02010800040101010101" pitchFamily="2" charset="-122"/>
                <a:ea typeface="STXinwei" panose="02010800040101010101" pitchFamily="2" charset="-122"/>
                <a:cs typeface="Arial"/>
                <a:sym typeface="Arial"/>
              </a:rPr>
              <a:t>范畴</a:t>
            </a:r>
            <a:endParaRPr kumimoji="0" lang="en-GB" sz="1500" b="0" i="1" u="none" strike="noStrike" kern="1200" cap="none" spc="0" normalizeH="0" baseline="0" noProof="0">
              <a:ln>
                <a:noFill/>
              </a:ln>
              <a:solidFill>
                <a:srgbClr val="FF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 Category is a diagram </a:t>
            </a:r>
            <a:r>
              <a:rPr kumimoji="0" lang="en-US" altLang="x-none" sz="1800" b="0" i="0"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rPr>
              <a:t>composed</a:t>
            </a:r>
            <a:r>
              <a:rPr kumimoji="0" lang="en-US" altLang="x-none"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 of Objects and Arrows</a:t>
            </a:r>
            <a:endParaRPr kumimoji="0" lang="en-US" altLang="x-none"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“Category Theory is a graph with a </a:t>
            </a:r>
            <a:r>
              <a:rPr kumimoji="0" lang="en-US" altLang="zh-CN" sz="975"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Arial"/>
                <a:sym typeface="Arial"/>
              </a:rPr>
              <a:t>rule for composing arrows</a:t>
            </a: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  (</a:t>
            </a:r>
            <a:r>
              <a:rPr kumimoji="0" lang="en-US" altLang="zh-CN"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f,g</a:t>
            </a: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 head to tail to give another arrow (h)</a:t>
            </a:r>
            <a:r>
              <a:rPr kumimoji="0" lang="zh-CN" alt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a:t>
            </a: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M. Barr, and C. Wells, Category theory for computing science. 1990. 21. </a:t>
            </a:r>
          </a:p>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rPr>
              <a:t>构成</a:t>
            </a:r>
            <a:endParaRPr kumimoji="0" lang="en-US" sz="1800" b="0" i="0"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937759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The Strategy of Topological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1753658" y="1017725"/>
            <a:ext cx="5636684" cy="3583356"/>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Formal Definition of Category Theory</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marR="0" lvl="0" indent="-457178" algn="l" defTabSz="685766" rtl="0" eaLnBrk="1" fontAlgn="auto" latinLnBrk="0" hangingPunct="1">
              <a:lnSpc>
                <a:spcPct val="100000"/>
              </a:lnSpc>
              <a:spcBef>
                <a:spcPts val="0"/>
              </a:spcBef>
              <a:spcAft>
                <a:spcPts val="0"/>
              </a:spcAft>
              <a:buClrTx/>
              <a:buSzTx/>
              <a:buFont typeface="Arial" charset="0"/>
              <a:buAutoNum type="arabicPeriod"/>
              <a:tabLst/>
              <a:defRPr/>
            </a:pP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由</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箭头与箭头所指的对象所构成</a:t>
            </a:r>
            <a:endParaRPr kumimoji="0" lang="en-GB" sz="2100" b="0" i="1" u="none" strike="noStrike" kern="1200" cap="none" spc="0" normalizeH="0" baseline="-25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457178" marR="0" lvl="0" indent="-457178" algn="l" defTabSz="685766" rtl="0" eaLnBrk="1" fontAlgn="auto" latinLnBrk="0" hangingPunct="1">
              <a:lnSpc>
                <a:spcPct val="100000"/>
              </a:lnSpc>
              <a:spcBef>
                <a:spcPts val="0"/>
              </a:spcBef>
              <a:spcAft>
                <a:spcPts val="0"/>
              </a:spcAft>
              <a:buClrTx/>
              <a:buSzTx/>
              <a:buFont typeface="Arial" charset="0"/>
              <a:buAutoNum type="arabicPeriod"/>
              <a:tabLst/>
              <a:defRPr/>
            </a:pP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每一个</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对象</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X </a:t>
            </a: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必然</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有一个自指的箭头</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n-GB" sz="2100" b="0" i="1"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id</a:t>
            </a:r>
            <a:r>
              <a:rPr kumimoji="0" lang="en-GB" sz="2100" b="0" i="1" u="none" strike="noStrike" kern="1200" cap="none" spc="0" normalizeH="0" baseline="-2500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X</a:t>
            </a:r>
            <a:endParaRPr kumimoji="0" lang="en-GB" sz="2100" b="0" i="1" u="none" strike="noStrike" kern="1200" cap="none" spc="0" normalizeH="0" baseline="-25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457178" marR="0" lvl="0" indent="-457178" algn="l" defTabSz="685766" rtl="0" eaLnBrk="1" fontAlgn="auto" latinLnBrk="0" hangingPunct="1">
              <a:lnSpc>
                <a:spcPct val="100000"/>
              </a:lnSpc>
              <a:spcBef>
                <a:spcPts val="0"/>
              </a:spcBef>
              <a:spcAft>
                <a:spcPts val="0"/>
              </a:spcAft>
              <a:buClrTx/>
              <a:buSzTx/>
              <a:buFont typeface="Arial" charset="0"/>
              <a:buAutoNum type="arabicPeriod"/>
              <a:tabLst/>
              <a:defRPr/>
            </a:pP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首尾</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相连接的箭头可以</a:t>
            </a:r>
            <a:r>
              <a:rPr kumimoji="0" lang="zh-CN"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构成</a:t>
            </a:r>
            <a:r>
              <a:rPr kumimoji="0" lang="zh-CN"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en-US" altLang="zh-CN"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compose</a:t>
            </a:r>
            <a:r>
              <a:rPr kumimoji="0" lang="zh-CN"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新的箭头</a:t>
            </a:r>
            <a:endParaRPr kumimoji="0" lang="en-GB" sz="2100" b="0" i="1" u="none" strike="noStrike" kern="1200" cap="none" spc="0" normalizeH="0" baseline="-25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所有的范畴必须满足以下条件</a:t>
            </a:r>
            <a:r>
              <a:rPr kumimoji="0" lang="zh-CN" altLang="en-US"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endParaRPr kumimoji="0" lang="en-US" altLang="x-none"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Calisto MT" charset="0"/>
                <a:sym typeface="Arial"/>
              </a:rPr>
              <a:t>id</a:t>
            </a:r>
            <a:r>
              <a:rPr kumimoji="0" lang="en-US" sz="1800" b="1" i="0" u="none" strike="noStrike" kern="1200" cap="none" spc="0" normalizeH="0" baseline="-25000" noProof="0" err="1">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US" sz="1800" b="1" i="0" u="none" strike="noStrike" kern="1200" cap="none" spc="0" normalizeH="0" baseline="-2500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Calisto MT" charset="0"/>
                <a:sym typeface="Arial"/>
              </a:rPr>
              <a:t>id</a:t>
            </a:r>
            <a:r>
              <a:rPr kumimoji="0" lang="en-US" sz="1800" b="1" i="0" u="none" strike="noStrike" kern="1200" cap="none" spc="0" normalizeH="0" baseline="-25000" noProof="0" err="1">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US" sz="1800" b="1" i="0" u="none" strike="noStrike" kern="1200" cap="none" spc="0" normalizeH="0" baseline="-2500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Calisto MT" charset="0"/>
                <a:sym typeface="Arial"/>
              </a:rPr>
              <a:t>id</a:t>
            </a:r>
            <a:r>
              <a:rPr kumimoji="0" lang="en-US" sz="1800" b="1" i="0" u="none" strike="noStrike" kern="1200" cap="none" spc="0" normalizeH="0" baseline="-25000" noProof="0" err="1">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US" sz="1800" b="1" i="0" u="none" strike="noStrike" kern="1200" cap="none" spc="0" normalizeH="0" baseline="-2500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Tree>
    <p:extLst>
      <p:ext uri="{BB962C8B-B14F-4D97-AF65-F5344CB8AC3E}">
        <p14:creationId xmlns:p14="http://schemas.microsoft.com/office/powerpoint/2010/main" val="2019224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Category Theory is about composing Arrows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下列</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两个箭头</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f, g ) </a:t>
            </a: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可被</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构成</a:t>
            </a:r>
            <a:r>
              <a:rPr kumimoji="0" lang="en-US" altLang="zh-CN"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聚合</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n-GB" sz="2100" b="0" i="1"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Arial"/>
                <a:sym typeface="Arial"/>
              </a:rPr>
              <a:t>composed</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 </a:t>
            </a: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为</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一个箭头</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zh-TW" altLang="en-GB"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范畴</a:t>
            </a:r>
            <a:r>
              <a:rPr kumimoji="0" lang="zh-TW" altLang="en-US"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论的符号系统是用来展现函数</a:t>
            </a:r>
            <a:r>
              <a:rPr kumimoji="0" lang="en-US" altLang="zh-CN"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函子</a:t>
            </a:r>
            <a:r>
              <a:rPr kumimoji="0" lang="en-US" altLang="zh-CN"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自然转换的可聚合性</a:t>
            </a:r>
            <a:r>
              <a:rPr kumimoji="0" lang="zh-CN" altLang="en-US"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en-GB" sz="2100" b="1" i="1" u="none" strike="noStrike" kern="1200" cap="none" spc="0" normalizeH="0" baseline="0" noProof="0">
                <a:ln>
                  <a:noFill/>
                </a:ln>
                <a:solidFill>
                  <a:srgbClr val="FF0000"/>
                </a:solidFill>
                <a:effectLst/>
                <a:uLnTx/>
                <a:uFillTx/>
                <a:latin typeface="STXinwei" panose="02010800040101010101" pitchFamily="2" charset="-122"/>
                <a:ea typeface="STXinwei" panose="02010800040101010101" pitchFamily="2" charset="-122"/>
                <a:cs typeface="Arial"/>
                <a:sym typeface="Arial"/>
              </a:rPr>
              <a:t>composability</a:t>
            </a:r>
            <a:r>
              <a:rPr kumimoji="0" lang="zh-CN" altLang="en-US" sz="2100" b="1" i="1"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rPr>
              <a:t>）</a:t>
            </a:r>
            <a:endParaRPr kumimoji="0" lang="en-GB" sz="2100" b="0" i="1"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3510586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Universal</a:t>
            </a:r>
            <a:r>
              <a:rPr kumimoji="0" lang="zh-CN" altLang="en-US"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 </a:t>
            </a:r>
            <a:r>
              <a:rPr kumimoji="0" lang="en-US" altLang="zh-CN"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Morphism</a:t>
            </a:r>
            <a:endParaRPr kumimoji="0" lang="en-US"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prstClr val="white"/>
                </a:solidFill>
                <a:effectLst/>
                <a:uLnTx/>
                <a:uFillTx/>
                <a:latin typeface="Arial"/>
                <a:cs typeface="Arial"/>
                <a:sym typeface="Arial"/>
              </a:rPr>
              <a:t>The most important definition in category theory: Universal Property</a:t>
            </a:r>
          </a:p>
        </p:txBody>
      </p:sp>
    </p:spTree>
    <p:extLst>
      <p:ext uri="{BB962C8B-B14F-4D97-AF65-F5344CB8AC3E}">
        <p14:creationId xmlns:p14="http://schemas.microsoft.com/office/powerpoint/2010/main" val="3346553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Compute by </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Arrow Chasing</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9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9" name="18 Rectángulo"/>
          <p:cNvSpPr/>
          <p:nvPr/>
        </p:nvSpPr>
        <p:spPr>
          <a:xfrm>
            <a:off x="4101971" y="1819117"/>
            <a:ext cx="1042273" cy="1169551"/>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Always implies:</a:t>
            </a:r>
          </a:p>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endParaRP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f and g can be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FF0000"/>
                </a:solidFill>
                <a:effectLst/>
                <a:uLnTx/>
                <a:uFillTx/>
                <a:latin typeface="STXinwei" panose="02010800040101010101" pitchFamily="2" charset="-122"/>
                <a:ea typeface="STXinwei" panose="02010800040101010101" pitchFamily="2" charset="-122"/>
                <a:cs typeface="Arial" charset="0"/>
                <a:sym typeface="Arial"/>
              </a:rPr>
              <a:t>composed</a:t>
            </a: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 into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h</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where</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h = g ◦ f </a:t>
            </a:r>
            <a:endParaRPr kumimoji="0" lang="en-GB" sz="105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 = g ◦ f </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Functional Composition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30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 = g ◦ f </a:t>
            </a:r>
            <a:endParaRPr kumimoji="0" lang="en-GB" sz="30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1036860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en-US" altLang="zh-TW"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Measurement results come from:</a:t>
            </a:r>
          </a:p>
          <a:p>
            <a:pPr marL="0" marR="0" lvl="0" indent="0" algn="ctr" defTabSz="342900" rtl="0" eaLnBrk="1" fontAlgn="auto" latinLnBrk="0" hangingPunct="1">
              <a:lnSpc>
                <a:spcPct val="100000"/>
              </a:lnSpc>
              <a:spcBef>
                <a:spcPct val="0"/>
              </a:spcBef>
              <a:spcAft>
                <a:spcPts val="0"/>
              </a:spcAft>
              <a:buClrTx/>
              <a:buSzTx/>
              <a:buFont typeface="Arial"/>
              <a:buNone/>
              <a:tabLst/>
              <a:defRPr/>
            </a:pPr>
            <a:endParaRPr kumimoji="0" lang="en-US" altLang="zh-TW"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en-US" altLang="zh-TW"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comparison/symmetry-breaking</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342613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1476070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prstClr val="white"/>
                </a:solidFill>
                <a:effectLst/>
                <a:uLnTx/>
                <a:uFillTx/>
                <a:latin typeface="Arial"/>
                <a:cs typeface="Arial"/>
                <a:sym typeface="Arial"/>
              </a:rPr>
              <a:t>T</a:t>
            </a:r>
            <a:r>
              <a:rPr kumimoji="0" lang="en-US" sz="1400" b="0" i="0" u="none" strike="noStrike" kern="0" cap="none" spc="0" normalizeH="0" baseline="0" noProof="0" dirty="0">
                <a:ln>
                  <a:noFill/>
                </a:ln>
                <a:solidFill>
                  <a:prstClr val="white"/>
                </a:solidFill>
                <a:effectLst/>
                <a:uLnTx/>
                <a:uFillTx/>
                <a:latin typeface="Arial"/>
                <a:cs typeface="Arial"/>
                <a:sym typeface="Arial"/>
              </a:rPr>
              <a:t>h</a:t>
            </a:r>
            <a:r>
              <a:rPr kumimoji="0" lang="en-TW" sz="1400" b="0" i="0" u="none" strike="noStrike" kern="0" cap="none" spc="0" normalizeH="0" baseline="0" noProof="0" dirty="0">
                <a:ln>
                  <a:noFill/>
                </a:ln>
                <a:solidFill>
                  <a:prstClr val="white"/>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Arial"/>
                <a:sym typeface="Arial"/>
              </a:rPr>
              <a:t>ALL Concepts </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can be represented using Kan Extension</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cs typeface="Arial"/>
                <a:sym typeface="Arial"/>
              </a:rPr>
              <a:t>A highly useful mathematical construct for </a:t>
            </a:r>
            <a:r>
              <a:rPr kumimoji="0" lang="en-TW" sz="1400" b="0" i="0" u="none" strike="noStrike" kern="0" cap="none" spc="0" normalizeH="0" baseline="0" noProof="0" dirty="0">
                <a:ln>
                  <a:noFill/>
                </a:ln>
                <a:solidFill>
                  <a:prstClr val="white"/>
                </a:solidFill>
                <a:effectLst/>
                <a:uLnTx/>
                <a:uFillTx/>
                <a:latin typeface="Arial"/>
                <a:cs typeface="Arial"/>
                <a:sym typeface="Arial"/>
              </a:rPr>
              <a:t>teaching and learning abstractions.</a:t>
            </a:r>
          </a:p>
        </p:txBody>
      </p:sp>
    </p:spTree>
    <p:extLst>
      <p:ext uri="{BB962C8B-B14F-4D97-AF65-F5344CB8AC3E}">
        <p14:creationId xmlns:p14="http://schemas.microsoft.com/office/powerpoint/2010/main" val="3628642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Multiplication</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916071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Addition</a:t>
            </a:r>
            <a:endParaRPr kumimoji="0" lang="en-US"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1868041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40866" y="2327046"/>
              <a:ext cx="1247457" cy="246221"/>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-1</a:t>
              </a:r>
            </a:p>
          </p:txBody>
        </p:sp>
      </p:grpSp>
    </p:spTree>
    <p:extLst>
      <p:ext uri="{BB962C8B-B14F-4D97-AF65-F5344CB8AC3E}">
        <p14:creationId xmlns:p14="http://schemas.microsoft.com/office/powerpoint/2010/main" val="43957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函数对等性与交换律</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(Commutativity)</a:t>
            </a:r>
            <a:endPar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两条首尾对象相同的路径表示</a:t>
            </a:r>
            <a:r>
              <a:rPr kumimoji="0" lang="en-US" altLang="x-none"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两套函数</a:t>
            </a:r>
            <a:r>
              <a:rPr kumimoji="0" lang="en-US" altLang="zh-CN"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 (morphisms) </a:t>
            </a:r>
            <a:r>
              <a:rPr kumimoji="0" lang="zh-TW" altLang="en-US"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可对等交换</a:t>
            </a:r>
            <a:r>
              <a:rPr kumimoji="0" lang="en-US" altLang="zh-CN"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 “commutes”</a:t>
            </a:r>
            <a:endParaRPr kumimoji="0" lang="en-US" altLang="x-none"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𝑓</m:t>
                          </m:r>
                          <m:r>
                            <a:rPr kumimoji="0" lang="zh-CN" altLang="en-US" sz="1400" b="0" i="0" u="none" strike="noStrike" kern="1200" cap="none" spc="0" normalizeH="0" baseline="0" noProof="0">
                              <a:ln>
                                <a:noFill/>
                              </a:ln>
                              <a:solidFill>
                                <a:srgbClr val="FFFFFF"/>
                              </a:solidFill>
                              <a:effectLst/>
                              <a:uLnTx/>
                              <a:uFillTx/>
                              <a:latin typeface="Cambria Math" charset="0"/>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𝑔</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h</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h</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g</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f</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14:m>
                  <m:oMath xmlns:m="http://schemas.openxmlformats.org/officeDocument/2006/math">
                    <m:r>
                      <a:rPr kumimoji="0" lang="zh-CN" altLang="en-US" sz="1800" b="0" i="0" u="none" strike="noStrike" kern="1200" cap="none" spc="0" normalizeH="0" baseline="0" noProof="0">
                        <a:ln>
                          <a:noFill/>
                        </a:ln>
                        <a:solidFill>
                          <a:srgbClr val="5B9BD5"/>
                        </a:solidFill>
                        <a:effectLst/>
                        <a:uLnTx/>
                        <a:uFillTx/>
                        <a:latin typeface="Cambria Math" charset="0"/>
                        <a:ea typeface="方正兰亭超细黑简体" charset="0"/>
                        <a:cs typeface="+mn-cs"/>
                        <a:sym typeface="Arial"/>
                      </a:rPr>
                      <m:t> </m:t>
                    </m:r>
                  </m:oMath>
                </a14:m>
                <a:endParaRPr kumimoji="0" lang="en-US" altLang="x-none"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𝑞</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𝑓</m:t>
                          </m:r>
                          <m:r>
                            <a:rPr kumimoji="0" lang="zh-CN" altLang="en-US" sz="1400" b="0" i="0" u="none" strike="noStrike" kern="1200" cap="none" spc="0" normalizeH="0" baseline="0" noProof="0">
                              <a:ln>
                                <a:noFill/>
                              </a:ln>
                              <a:solidFill>
                                <a:srgbClr val="FFFFFF"/>
                              </a:solidFill>
                              <a:effectLst/>
                              <a:uLnTx/>
                              <a:uFillTx/>
                              <a:latin typeface="Cambria Math" charset="0"/>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𝑔</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𝑘</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q ◦ k</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g ◦ f</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14:m>
                  <m:oMath xmlns:m="http://schemas.openxmlformats.org/officeDocument/2006/math">
                    <m:r>
                      <a:rPr kumimoji="0" lang="zh-CN" altLang="en-US" sz="1800" b="0" i="0" u="none" strike="noStrike" kern="1200" cap="none" spc="0" normalizeH="0" baseline="0" noProof="0">
                        <a:ln>
                          <a:noFill/>
                        </a:ln>
                        <a:solidFill>
                          <a:srgbClr val="5B9BD5"/>
                        </a:solidFill>
                        <a:effectLst/>
                        <a:uLnTx/>
                        <a:uFillTx/>
                        <a:latin typeface="Cambria Math" charset="0"/>
                        <a:ea typeface="方正兰亭超细黑简体" charset="0"/>
                        <a:cs typeface="+mn-cs"/>
                        <a:sym typeface="Arial"/>
                      </a:rPr>
                      <m:t> </m:t>
                    </m:r>
                  </m:oMath>
                </a14:m>
                <a:endParaRPr kumimoji="0" lang="en-US" altLang="x-none"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The</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crucial</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aspect</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of</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category</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is</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that </a:t>
            </a: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two</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appropriately</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compatible</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arrows</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can</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endPar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be</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combined</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(by</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composition</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to</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form</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third</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endPar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arrow.</a:t>
            </a:r>
            <a:endPar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3812597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Any ordered system</a:t>
            </a:r>
            <a:r>
              <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t>
            </a: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can be represented by Arrows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924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Workflow or product systems in Arrowed Structures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88"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88"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4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Reflect on the result and the process</a:t>
            </a:r>
          </a:p>
        </p:txBody>
      </p:sp>
    </p:spTree>
    <p:extLst>
      <p:ext uri="{BB962C8B-B14F-4D97-AF65-F5344CB8AC3E}">
        <p14:creationId xmlns:p14="http://schemas.microsoft.com/office/powerpoint/2010/main" val="3319003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(Following from Previous page)</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Regular"/>
                <a:ea typeface="Arial" charset="0"/>
                <a:cs typeface="Arial" charset="0"/>
                <a:sym typeface="Arial"/>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Regular"/>
                <a:ea typeface="Arial" charset="0"/>
                <a:cs typeface="Arial" charset="0"/>
                <a:sym typeface="Arial"/>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988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The Commonalities of these different characters?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195204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Product Design by “Analogy”</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C</a:t>
            </a:r>
          </a:p>
        </p:txBody>
      </p:sp>
      <p:sp>
        <p:nvSpPr>
          <p:cNvPr id="1036" name="1035 Rectángulo"/>
          <p:cNvSpPr/>
          <p:nvPr/>
        </p:nvSpPr>
        <p:spPr>
          <a:xfrm>
            <a:off x="2380802" y="1852677"/>
            <a:ext cx="606256"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h·g</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80" name="179 Rectángulo"/>
          <p:cNvSpPr/>
          <p:nvPr/>
        </p:nvSpPr>
        <p:spPr>
          <a:xfrm>
            <a:off x="2028851" y="1320378"/>
            <a:ext cx="287258"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82" name="181 Rectángulo"/>
          <p:cNvSpPr/>
          <p:nvPr/>
        </p:nvSpPr>
        <p:spPr>
          <a:xfrm>
            <a:off x="2914509" y="1311447"/>
            <a:ext cx="298480"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59" name="58 Rectángulo"/>
          <p:cNvSpPr/>
          <p:nvPr/>
        </p:nvSpPr>
        <p:spPr>
          <a:xfrm>
            <a:off x="3900859" y="2502081"/>
            <a:ext cx="862737" cy="261610"/>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r>
              <a:rPr kumimoji="0" lang="en-GB" sz="1100" b="0" i="1" u="none" strike="noStrike" kern="1200" cap="none" spc="0" normalizeH="0" baseline="0" noProof="0" err="1">
                <a:ln>
                  <a:noFill/>
                </a:ln>
                <a:solidFill>
                  <a:srgbClr val="DBB76C"/>
                </a:solidFill>
                <a:effectLst/>
                <a:uLnTx/>
                <a:uFillTx/>
                <a:latin typeface="STXinwei" panose="02010800040101010101" pitchFamily="2" charset="-122"/>
                <a:ea typeface="STXinwei" panose="02010800040101010101" pitchFamily="2" charset="-122"/>
                <a:cs typeface="Arial"/>
                <a:sym typeface="Arial"/>
              </a:rPr>
              <a:t>Functor</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endParaRPr kumimoji="0" lang="en-GB" sz="11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600" b="0" i="1"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rPr>
                <a:t>(Functor)</a:t>
              </a:r>
              <a:endParaRPr kumimoji="0" lang="en-GB" sz="16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Maps similar structures across categories</a:t>
              </a:r>
              <a:endParaRPr kumimoji="0" lang="en-GB" sz="5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prstClr val="white"/>
                </a:solidFill>
                <a:effectLst/>
                <a:uLnTx/>
                <a:uFillTx/>
                <a:latin typeface="Arial"/>
                <a:cs typeface="Arial"/>
                <a:sym typeface="Arial"/>
              </a:rPr>
              <a:t>Think different, yet the same!</a:t>
            </a:r>
          </a:p>
        </p:txBody>
      </p:sp>
    </p:spTree>
    <p:extLst>
      <p:ext uri="{BB962C8B-B14F-4D97-AF65-F5344CB8AC3E}">
        <p14:creationId xmlns:p14="http://schemas.microsoft.com/office/powerpoint/2010/main" val="3221521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Would simple “analogy” always work?</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l-GR" sz="1400" b="0" i="1" u="none" strike="noStrike" kern="1200" cap="none" spc="0" normalizeH="0" baseline="0" noProof="0">
                <a:ln>
                  <a:noFill/>
                </a:ln>
                <a:solidFill>
                  <a:srgbClr val="FFFFFF"/>
                </a:solidFill>
                <a:effectLst/>
                <a:uLnTx/>
                <a:uFillTx/>
                <a:latin typeface="Times New Roman"/>
                <a:ea typeface="STXinwei" panose="02010800040101010101" pitchFamily="2" charset="-122"/>
                <a:cs typeface="Times New Roman"/>
                <a:sym typeface="Arial"/>
              </a:rPr>
              <a:t>α</a:t>
            </a: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Category Company </a:t>
            </a: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C</a:t>
            </a:r>
            <a:r>
              <a:rPr kumimoji="0" lang="en-GB"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endParaRPr kumimoji="0" lang="en-GB" sz="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035" name="1034 Rectángulo"/>
          <p:cNvSpPr/>
          <p:nvPr/>
        </p:nvSpPr>
        <p:spPr>
          <a:xfrm>
            <a:off x="5758080" y="1454365"/>
            <a:ext cx="279244"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036" name="1035 Rectángulo"/>
          <p:cNvSpPr/>
          <p:nvPr/>
        </p:nvSpPr>
        <p:spPr>
          <a:xfrm>
            <a:off x="2432677" y="1797206"/>
            <a:ext cx="606256"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h·g</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80" name="179 Rectángulo"/>
          <p:cNvSpPr/>
          <p:nvPr/>
        </p:nvSpPr>
        <p:spPr>
          <a:xfrm>
            <a:off x="2080726" y="1264907"/>
            <a:ext cx="287258"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82" name="181 Rectángulo"/>
          <p:cNvSpPr/>
          <p:nvPr/>
        </p:nvSpPr>
        <p:spPr>
          <a:xfrm>
            <a:off x="2966384" y="1255976"/>
            <a:ext cx="298480"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59" name="58 Rectángulo"/>
          <p:cNvSpPr/>
          <p:nvPr/>
        </p:nvSpPr>
        <p:spPr>
          <a:xfrm>
            <a:off x="3657484" y="2234722"/>
            <a:ext cx="862737" cy="261610"/>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r>
              <a:rPr kumimoji="0" lang="en-GB" sz="1100" b="0" i="1" u="none" strike="noStrike" kern="1200" cap="none" spc="0" normalizeH="0" baseline="0" noProof="0" err="1">
                <a:ln>
                  <a:noFill/>
                </a:ln>
                <a:solidFill>
                  <a:srgbClr val="DBB76C"/>
                </a:solidFill>
                <a:effectLst/>
                <a:uLnTx/>
                <a:uFillTx/>
                <a:latin typeface="STXinwei" panose="02010800040101010101" pitchFamily="2" charset="-122"/>
                <a:ea typeface="STXinwei" panose="02010800040101010101" pitchFamily="2" charset="-122"/>
                <a:cs typeface="Arial"/>
                <a:sym typeface="Arial"/>
              </a:rPr>
              <a:t>Functor</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endParaRPr kumimoji="0" lang="en-GB" sz="11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Rectángulo"/>
          <p:cNvSpPr/>
          <p:nvPr/>
        </p:nvSpPr>
        <p:spPr>
          <a:xfrm>
            <a:off x="3678750" y="3482097"/>
            <a:ext cx="1003801" cy="261610"/>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r>
              <a:rPr kumimoji="0" lang="en-GB" sz="1100" b="0" i="1" u="none" strike="noStrike" kern="1200" cap="none" spc="0" normalizeH="0" baseline="0" noProof="0" err="1">
                <a:ln>
                  <a:noFill/>
                </a:ln>
                <a:solidFill>
                  <a:srgbClr val="DBB76C"/>
                </a:solidFill>
                <a:effectLst/>
                <a:uLnTx/>
                <a:uFillTx/>
                <a:latin typeface="STXinwei" panose="02010800040101010101" pitchFamily="2" charset="-122"/>
                <a:ea typeface="STXinwei" panose="02010800040101010101" pitchFamily="2" charset="-122"/>
                <a:cs typeface="Arial"/>
                <a:sym typeface="Arial"/>
              </a:rPr>
              <a:t>Functor</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endParaRPr kumimoji="0" lang="en-GB" sz="11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5400" b="0" i="0" u="none" strike="noStrike" kern="0" cap="none" spc="0" normalizeH="0" baseline="0" noProof="0" dirty="0">
                <a:ln>
                  <a:noFill/>
                </a:ln>
                <a:solidFill>
                  <a:prstClr val="white"/>
                </a:solidFill>
                <a:effectLst/>
                <a:uLnTx/>
                <a:uFillTx/>
                <a:latin typeface="Arial"/>
                <a:cs typeface="Arial"/>
                <a:sym typeface="Aria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8000" b="0" i="0" u="none" strike="noStrike" kern="0" cap="none" spc="0" normalizeH="0" baseline="0" noProof="0" dirty="0">
                <a:ln>
                  <a:noFill/>
                </a:ln>
                <a:solidFill>
                  <a:prstClr val="white"/>
                </a:solidFill>
                <a:effectLst/>
                <a:uLnTx/>
                <a:uFillTx/>
                <a:latin typeface="Arial"/>
                <a:cs typeface="Arial"/>
                <a:sym typeface="Arial"/>
              </a:rPr>
              <a:t>?</a:t>
            </a:r>
          </a:p>
        </p:txBody>
      </p:sp>
    </p:spTree>
    <p:extLst>
      <p:ext uri="{BB962C8B-B14F-4D97-AF65-F5344CB8AC3E}">
        <p14:creationId xmlns:p14="http://schemas.microsoft.com/office/powerpoint/2010/main" val="169304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27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Juicero</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Case</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4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120M USD</a:t>
            </a:r>
            <a:endParaRPr kumimoji="0" lang="en-GB" sz="16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What happened?</a:t>
            </a:r>
            <a:endParaRPr kumimoji="0" lang="en-GB" sz="7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2" name="1 Rectángulo"/>
          <p:cNvSpPr/>
          <p:nvPr/>
        </p:nvSpPr>
        <p:spPr>
          <a:xfrm>
            <a:off x="7025947" y="3608258"/>
            <a:ext cx="965329" cy="276999"/>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2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Doug Evans</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942188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27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Juicero</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by borrowing “Analogies”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l-GR" sz="1400" b="0" i="1" u="none" strike="noStrike" kern="1200" cap="none" spc="0" normalizeH="0" baseline="0" noProof="0">
                <a:ln>
                  <a:noFill/>
                </a:ln>
                <a:solidFill>
                  <a:srgbClr val="FFFFFF"/>
                </a:solidFill>
                <a:effectLst/>
                <a:uLnTx/>
                <a:uFillTx/>
                <a:latin typeface="Times New Roman"/>
                <a:ea typeface="STXinwei" panose="02010800040101010101" pitchFamily="2" charset="-122"/>
                <a:cs typeface="Times New Roman"/>
                <a:sym typeface="Arial"/>
              </a:rPr>
              <a:t>α</a:t>
            </a: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Calibri"/>
              <a:ea typeface="+mn-ea"/>
              <a:cs typeface="Arial"/>
              <a:sym typeface="Arial"/>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Regular"/>
                <a:ea typeface="STXinwei" panose="02010800040101010101" pitchFamily="2" charset="-122"/>
                <a:cs typeface="Arial" charset="0"/>
                <a:sym typeface="Arial"/>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rgbClr val="FFFFFF"/>
                </a:solidFill>
                <a:effectLst/>
                <a:uLnTx/>
                <a:uFillTx/>
                <a:latin typeface="STXinwei Regular"/>
                <a:ea typeface="STXinwei" panose="02010800040101010101" pitchFamily="2" charset="-122"/>
                <a:cs typeface="Arial" charset="0"/>
                <a:sym typeface="Arial"/>
              </a:rPr>
              <a:t>Company</a:t>
            </a:r>
            <a:endParaRPr kumimoji="0" lang="en-GB" sz="800" b="0" i="0" u="none" strike="noStrike" kern="1200" cap="none" spc="0" normalizeH="0" baseline="0" noProof="0" dirty="0">
              <a:ln>
                <a:noFill/>
              </a:ln>
              <a:solidFill>
                <a:srgbClr val="FFFFFF"/>
              </a:solidFill>
              <a:effectLst/>
              <a:uLnTx/>
              <a:uFillTx/>
              <a:latin typeface="Calibri"/>
              <a:ea typeface="+mn-ea"/>
              <a:cs typeface="Arial"/>
              <a:sym typeface="Arial"/>
            </a:endParaRPr>
          </a:p>
        </p:txBody>
      </p:sp>
      <p:sp>
        <p:nvSpPr>
          <p:cNvPr id="1035" name="1034 Rectángulo"/>
          <p:cNvSpPr/>
          <p:nvPr/>
        </p:nvSpPr>
        <p:spPr>
          <a:xfrm>
            <a:off x="2761043" y="1651458"/>
            <a:ext cx="279244"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9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Natural transformation</a:t>
            </a:r>
            <a:endParaRPr kumimoji="0" lang="en-GB" sz="9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Calibri"/>
              <a:ea typeface="+mn-ea"/>
              <a:cs typeface="Arial"/>
              <a:sym typeface="Arial"/>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Regular"/>
                <a:ea typeface="STXinwei" panose="02010800040101010101" pitchFamily="2" charset="-122"/>
                <a:cs typeface="Arial" charset="0"/>
                <a:sym typeface="Arial"/>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Calibri"/>
              <a:ea typeface="+mn-ea"/>
              <a:cs typeface="Arial"/>
              <a:sym typeface="Arial"/>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06" name="105 Rectángulo"/>
          <p:cNvSpPr/>
          <p:nvPr/>
        </p:nvSpPr>
        <p:spPr>
          <a:xfrm>
            <a:off x="2724093" y="4162698"/>
            <a:ext cx="327334"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07" name="106 Rectángulo"/>
          <p:cNvSpPr/>
          <p:nvPr/>
        </p:nvSpPr>
        <p:spPr>
          <a:xfrm>
            <a:off x="1974314" y="3858326"/>
            <a:ext cx="287258"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08" name="107 Rectángulo"/>
          <p:cNvSpPr/>
          <p:nvPr/>
        </p:nvSpPr>
        <p:spPr>
          <a:xfrm>
            <a:off x="1974314" y="2579173"/>
            <a:ext cx="248786"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12" name="111 Rectángulo"/>
          <p:cNvSpPr/>
          <p:nvPr/>
        </p:nvSpPr>
        <p:spPr>
          <a:xfrm>
            <a:off x="5745326" y="3758552"/>
            <a:ext cx="235962"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i</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13" name="112 Rectángulo"/>
          <p:cNvSpPr/>
          <p:nvPr/>
        </p:nvSpPr>
        <p:spPr>
          <a:xfrm>
            <a:off x="5745326" y="2379104"/>
            <a:ext cx="298480"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prstClr val="white"/>
              </a:solidFill>
              <a:effectLst/>
              <a:uLnTx/>
              <a:uFillTx/>
              <a:latin typeface="Calibri"/>
              <a:ea typeface="+mn-ea"/>
              <a:cs typeface="+mn-cs"/>
              <a:sym typeface="Arial"/>
            </a:endParaRPr>
          </a:p>
        </p:txBody>
      </p:sp>
    </p:spTree>
    <p:extLst>
      <p:ext uri="{BB962C8B-B14F-4D97-AF65-F5344CB8AC3E}">
        <p14:creationId xmlns:p14="http://schemas.microsoft.com/office/powerpoint/2010/main" val="38447224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27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Juicero</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as a Textbook Case Study </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695670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Tell a Story the Silicon Valley Style</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17322607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en-US" altLang="zh-TW" sz="4950" b="0" i="0" u="none" strike="noStrike" kern="1200" cap="none" spc="0" normalizeH="0" baseline="0" noProof="0" dirty="0">
                <a:ln>
                  <a:noFill/>
                </a:ln>
                <a:solidFill>
                  <a:prstClr val="white"/>
                </a:solidFill>
                <a:effectLst/>
                <a:uLnTx/>
                <a:uFillTx/>
                <a:latin typeface="Calibri"/>
                <a:ea typeface="STXinwei" panose="02010800040101010101" pitchFamily="2" charset="-122"/>
                <a:sym typeface="Arial"/>
              </a:rPr>
              <a:t>Conflicts/Branches/Intersections that don’t exist in Higher Dimensions</a:t>
            </a:r>
            <a:endParaRPr kumimoji="0" lang="en-US" altLang="zh-CN" sz="4950" b="0" i="0" u="none" strike="noStrike" kern="1200" cap="none" spc="0" normalizeH="0" baseline="0" noProof="0" dirty="0">
              <a:ln>
                <a:noFill/>
              </a:ln>
              <a:solidFill>
                <a:prstClr val="white"/>
              </a:solidFill>
              <a:effectLst/>
              <a:uLnTx/>
              <a:uFillTx/>
              <a:latin typeface="Calibri"/>
              <a:ea typeface="STXinwei" panose="02010800040101010101" pitchFamily="2" charset="-122"/>
              <a:sym typeface="Arial"/>
            </a:endParaRPr>
          </a:p>
        </p:txBody>
      </p:sp>
    </p:spTree>
    <p:extLst>
      <p:ext uri="{BB962C8B-B14F-4D97-AF65-F5344CB8AC3E}">
        <p14:creationId xmlns:p14="http://schemas.microsoft.com/office/powerpoint/2010/main" val="14277893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9798408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范畴论可简化复杂的计算过程</a:t>
            </a:r>
            <a:endPar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ONLY SOME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possible</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GB" sz="14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7423636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zh-TW"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完全没有算数逻辑的学科</a:t>
            </a: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a:t>
            </a:r>
            <a:r>
              <a:rPr kumimoji="0" lang="zh-TW"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不便成为科学</a:t>
            </a: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908854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外部因素</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描述会</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 </a:t>
            </a:r>
            <a:r>
              <a:rPr kumimoji="0" lang="zh-TW" altLang="en-US"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渗透</a:t>
            </a:r>
            <a:r>
              <a:rPr kumimoji="0" lang="en-US" altLang="zh-CN"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穿透</a:t>
            </a:r>
            <a:r>
              <a:rPr kumimoji="0" lang="en-US" altLang="zh-CN"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 </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运营背景</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 边界的关键因素</a:t>
            </a:r>
            <a:endParaRPr kumimoji="0" 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运营背景</a:t>
            </a:r>
            <a:r>
              <a:rPr kumimoji="0" lang="zh-CN"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包括宏观</a:t>
            </a:r>
            <a:r>
              <a:rPr kumimoji="0" lang="en-US" altLang="zh-CN"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中观</a:t>
            </a:r>
            <a:r>
              <a:rPr kumimoji="0" lang="en-US" altLang="zh-CN"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微观时空场域的常用</a:t>
            </a:r>
            <a:r>
              <a:rPr kumimoji="0" lang="zh-CN"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标签</a:t>
            </a:r>
            <a:r>
              <a:rPr kumimoji="0" lang="zh-CN"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endParaRPr kumimoji="0" 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目标</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以在特定场域中达到欲求效果的</a:t>
            </a:r>
            <a:r>
              <a:rPr kumimoji="0" lang="zh-CN"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 </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一个项目</a:t>
            </a:r>
            <a:r>
              <a:rPr kumimoji="0" lang="en-US" altLang="zh-CN"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函数</a:t>
            </a:r>
            <a:r>
              <a:rPr kumimoji="0" lang="en-US" altLang="zh-CN"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箭头</a:t>
            </a:r>
            <a:r>
              <a:rPr kumimoji="0" lang="zh-CN"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 </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统一标签的别名</a:t>
            </a:r>
            <a:endParaRPr kumimoji="0" 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项目或函数的实现过程</a:t>
            </a:r>
            <a:r>
              <a:rPr kumimoji="0" lang="en-US" altLang="zh-CN" sz="1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1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算法细节</a:t>
            </a:r>
            <a:endParaRPr kumimoji="0" lang="en-US" altLang="zh-TW" sz="1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TW" altLang="en-US" sz="12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每一个实现过程与算法也可以被统一的标签来命名</a:t>
            </a:r>
            <a:endParaRPr kumimoji="0" lang="en-US" sz="12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效果检验</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为了达成目标的</a:t>
            </a:r>
            <a:r>
              <a:rPr kumimoji="0" lang="zh-TW" altLang="en-US"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输出</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效果与</a:t>
            </a:r>
            <a:r>
              <a:rPr kumimoji="0" lang="zh-TW" altLang="en-US"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输入</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资源的检验条件</a:t>
            </a:r>
            <a:endParaRPr kumimoji="0" 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输出结果</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endParaRPr kumimoji="0" lang="en-US" altLang="zh-CN"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可被统一的</a:t>
            </a:r>
            <a:r>
              <a:rPr kumimoji="0" lang="zh-TW" altLang="en-US" sz="15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时间标签</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与</a:t>
            </a:r>
            <a:r>
              <a:rPr kumimoji="0" lang="zh-TW" altLang="en-US" sz="15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命名空间</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联系的数据结果</a:t>
            </a:r>
            <a:endParaRPr kumimoji="0" lang="en-US" altLang="zh-CN"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输入资源</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endParaRPr kumimoji="0" lang="en-US" altLang="zh-CN"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可被统一的</a:t>
            </a:r>
            <a:r>
              <a:rPr kumimoji="0" lang="zh-TW" altLang="en-US" sz="15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时间标签</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与</a:t>
            </a:r>
            <a:r>
              <a:rPr kumimoji="0" lang="zh-TW" altLang="en-US" sz="15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命名空间</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联系的数据结果</a:t>
            </a:r>
            <a:endParaRPr kumimoji="0" lang="en-US" altLang="zh-CN"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CN" altLang="en-US" sz="2400" b="1"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mn-cs"/>
                <a:sym typeface="Arial"/>
              </a:rPr>
              <a:t>抽象规范</a:t>
            </a:r>
            <a:endParaRPr kumimoji="0" lang="en-US" sz="2400" b="1"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mn-cs"/>
              <a:sym typeface="Arial"/>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a:ea typeface="+mn-ea"/>
              <a:cs typeface="+mn-cs"/>
              <a:sym typeface="Arial"/>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CN" altLang="en-US" sz="2400" b="1"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mn-cs"/>
                <a:sym typeface="Arial"/>
              </a:rPr>
              <a:t>具体实现过程</a:t>
            </a:r>
            <a:endParaRPr kumimoji="0" lang="en-US" sz="2400" b="1"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mn-cs"/>
              <a:sym typeface="Arial"/>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3207266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4050" b="1" i="0" u="none" strike="noStrike" kern="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rial"/>
                <a:sym typeface="Arial"/>
              </a:rPr>
              <a:t>认知技能来自隐喻</a:t>
            </a:r>
            <a:endParaRPr kumimoji="0" lang="zh-CN" altLang="en-US" sz="2700" b="0" i="0" u="none" strike="noStrike" kern="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rial"/>
              <a:sym typeface="Arial"/>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本体隐喻：脑中的概念与实体世界的联系</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已熟悉的词汇</a:t>
            </a:r>
            <a:r>
              <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 </a:t>
            </a: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（如桌椅、门窗、飞禽走兽。。。）</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空间隐喻：各物品或概念单元的时空定位关系</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物件中的上下左右、事件发生的前后（偏序关系）</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社会地位、亲属联系的高低大小关系</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342900" marR="0" lvl="1" indent="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None/>
              <a:tabLst/>
              <a:defRPr/>
            </a:pP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系统隐喻：整套物品（事件）的结构类似性</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机器人对应与木流牛马</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计算机的作业系统对应与国家的宪章</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p:txBody>
      </p:sp>
    </p:spTree>
    <p:extLst>
      <p:ext uri="{BB962C8B-B14F-4D97-AF65-F5344CB8AC3E}">
        <p14:creationId xmlns:p14="http://schemas.microsoft.com/office/powerpoint/2010/main" val="35936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cs typeface="Arial"/>
                <a:sym typeface="Arial"/>
              </a:rPr>
              <a:t>不论群体或是个人的“认知”都可用隐喻来解释</a:t>
            </a:r>
            <a:endParaRPr kumimoji="0" lang="zh-CN" altLang="en-US" sz="105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a:sym typeface="Arial"/>
            </a:endParaRPr>
          </a:p>
        </p:txBody>
      </p:sp>
      <p:graphicFrame>
        <p:nvGraphicFramePr>
          <p:cNvPr id="2" name="Table 1"/>
          <p:cNvGraphicFramePr>
            <a:graphicFrameLocks noGrp="1"/>
          </p:cNvGraphicFramePr>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51381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rPr>
              <a:t>www.youtube.com</a:t>
            </a:r>
            <a:r>
              <a:rPr kumimoji="0" lang="en-US" sz="1050" b="0" i="0" u="none" strike="noStrike" kern="0" cap="none" spc="0" normalizeH="0" baseline="0" noProof="0" dirty="0">
                <a:ln>
                  <a:noFill/>
                </a:ln>
                <a:solidFill>
                  <a:prstClr val="white"/>
                </a:solidFill>
                <a:effectLst/>
                <a:uLnTx/>
                <a:uFillTx/>
                <a:latin typeface="Arial"/>
                <a:cs typeface="Arial"/>
                <a:sym typeface="Arial"/>
              </a:rPr>
              <a:t>/</a:t>
            </a:r>
            <a:r>
              <a:rPr kumimoji="0" lang="en-US" sz="1050" b="0" i="0" u="none" strike="noStrike" kern="0" cap="none" spc="0" normalizeH="0" baseline="0" noProof="0" dirty="0" err="1">
                <a:ln>
                  <a:noFill/>
                </a:ln>
                <a:solidFill>
                  <a:prstClr val="white"/>
                </a:solidFill>
                <a:effectLst/>
                <a:uLnTx/>
                <a:uFillTx/>
                <a:latin typeface="Arial"/>
                <a:cs typeface="Arial"/>
                <a:sym typeface="Arial"/>
              </a:rPr>
              <a:t>watch?v</a:t>
            </a:r>
            <a:r>
              <a:rPr kumimoji="0" lang="en-US" sz="1050" b="0" i="0" u="none" strike="noStrike" kern="0" cap="none" spc="0" normalizeH="0" baseline="0" noProof="0">
                <a:ln>
                  <a:noFill/>
                </a:ln>
                <a:solidFill>
                  <a:prstClr val="white"/>
                </a:solidFill>
                <a:effectLst/>
                <a:uLnTx/>
                <a:uFillTx/>
                <a:latin typeface="Arial"/>
                <a:cs typeface="Arial"/>
                <a:sym typeface="Arial"/>
              </a:rPr>
              <a:t>=acHxwB88dxk&amp;t=99s</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2827028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www.scielo.br</a:t>
            </a:r>
            <a:r>
              <a:rPr kumimoji="0" lang="en-US" sz="1050" b="0" i="0" u="none" strike="noStrike" kern="0" cap="none" spc="0" normalizeH="0" baseline="0" noProof="0" dirty="0">
                <a:ln>
                  <a:noFill/>
                </a:ln>
                <a:solidFill>
                  <a:prstClr val="white"/>
                </a:solidFill>
                <a:effectLst/>
                <a:uLnTx/>
                <a:uFillTx/>
                <a:latin typeface="Arial"/>
                <a:cs typeface="Arial"/>
                <a:sym typeface="Arial"/>
              </a:rPr>
              <a:t>/</a:t>
            </a:r>
            <a:r>
              <a:rPr kumimoji="0" lang="en-US" sz="1050" b="0" i="0" u="none" strike="noStrike" kern="0" cap="none" spc="0" normalizeH="0" baseline="0" noProof="0" dirty="0" err="1">
                <a:ln>
                  <a:noFill/>
                </a:ln>
                <a:solidFill>
                  <a:prstClr val="white"/>
                </a:solidFill>
                <a:effectLst/>
                <a:uLnTx/>
                <a:uFillTx/>
                <a:latin typeface="Arial"/>
                <a:cs typeface="Arial"/>
                <a:sym typeface="Arial"/>
              </a:rPr>
              <a:t>scielo.php?script</a:t>
            </a:r>
            <a:r>
              <a:rPr kumimoji="0" lang="en-US" sz="1050" b="0" i="0" u="none" strike="noStrike" kern="0" cap="none" spc="0" normalizeH="0" baseline="0" noProof="0" dirty="0">
                <a:ln>
                  <a:noFill/>
                </a:ln>
                <a:solidFill>
                  <a:prstClr val="white"/>
                </a:solidFill>
                <a:effectLst/>
                <a:uLnTx/>
                <a:uFillTx/>
                <a:latin typeface="Arial"/>
                <a:cs typeface="Arial"/>
                <a:sym typeface="Arial"/>
              </a:rPr>
              <a:t>=</a:t>
            </a:r>
            <a:r>
              <a:rPr kumimoji="0" lang="en-US" sz="1050" b="0" i="0" u="none" strike="noStrike" kern="0" cap="none" spc="0" normalizeH="0" baseline="0" noProof="0" dirty="0" err="1">
                <a:ln>
                  <a:noFill/>
                </a:ln>
                <a:solidFill>
                  <a:prstClr val="white"/>
                </a:solidFill>
                <a:effectLst/>
                <a:uLnTx/>
                <a:uFillTx/>
                <a:latin typeface="Arial"/>
                <a:cs typeface="Arial"/>
                <a:sym typeface="Arial"/>
              </a:rPr>
              <a:t>sci_arttext&amp;pid</a:t>
            </a:r>
            <a:r>
              <a:rPr kumimoji="0" lang="en-US" sz="1050" b="0" i="0" u="none" strike="noStrike" kern="0" cap="none" spc="0" normalizeH="0" baseline="0" noProof="0" dirty="0">
                <a:ln>
                  <a:noFill/>
                </a:ln>
                <a:solidFill>
                  <a:prstClr val="white"/>
                </a:solidFill>
                <a:effectLst/>
                <a:uLnTx/>
                <a:uFillTx/>
                <a:latin typeface="Arial"/>
                <a:cs typeface="Arial"/>
                <a:sym typeface="Aria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prstClr val="white"/>
                </a:solidFill>
                <a:effectLst/>
                <a:uLnTx/>
                <a:uFillTx/>
                <a:latin typeface="Arial"/>
                <a:cs typeface="Arial"/>
                <a:sym typeface="Arial"/>
              </a:rPr>
              <a:t>Audio-visual metaphors of the financial crisis: meaning making and the flow of experience</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29672362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www.eoht.info</a:t>
            </a:r>
            <a:r>
              <a:rPr kumimoji="0" lang="en-US" sz="1050" b="0" i="0" u="none" strike="noStrike" kern="0" cap="none" spc="0" normalizeH="0" baseline="0" noProof="0" dirty="0">
                <a:ln>
                  <a:noFill/>
                </a:ln>
                <a:solidFill>
                  <a:prstClr val="white"/>
                </a:solidFill>
                <a:effectLst/>
                <a:uLnTx/>
                <a:uFillTx/>
                <a:latin typeface="Arial"/>
                <a:cs typeface="Arial"/>
                <a:sym typeface="Aria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4131227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Category Theory was invented to compare “Analogies”</a:t>
            </a:r>
            <a:endPar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Let’s see the example :</a:t>
            </a:r>
            <a:endParaRPr kumimoji="0" lang="en-US" altLang="x-none" sz="1800" b="0" i="0" u="none" strike="noStrike" kern="0" cap="none" spc="0" normalizeH="0" baseline="0" noProof="0" dirty="0">
              <a:ln>
                <a:noFill/>
              </a:ln>
              <a:solidFill>
                <a:srgbClr val="DBB76C"/>
              </a:solidFill>
              <a:effectLst/>
              <a:uLnTx/>
              <a:uFillTx/>
              <a:latin typeface="Arial" charset="0"/>
              <a:ea typeface="方正兰亭超细黑简体" charset="0"/>
              <a:cs typeface="Arial"/>
              <a:sym typeface="Arial"/>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2400" b="1" i="0" u="none" strike="noStrike" kern="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rial"/>
                <a:sym typeface="Arial"/>
              </a:rPr>
              <a:t>认知的分类：个体认知能力／群体认知能力</a:t>
            </a:r>
            <a:endParaRPr kumimoji="0" lang="zh-CN" altLang="en-US" sz="1050" b="0" i="0" u="none" strike="noStrike" kern="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rial"/>
              <a:sym typeface="Arial"/>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个体认知：脑中概念的三类隐喻机制</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语汇、语法、语境</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群体认知：群众共同产生的概念隐喻机制</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热门词典</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约定成俗的行为规范</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可确保成效的法规执行机制或交易渠道</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p:txBody>
      </p:sp>
    </p:spTree>
    <p:extLst>
      <p:ext uri="{BB962C8B-B14F-4D97-AF65-F5344CB8AC3E}">
        <p14:creationId xmlns:p14="http://schemas.microsoft.com/office/powerpoint/2010/main" val="39739720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Kuhn’s Cycle</a:t>
            </a:r>
            <a:endParaRPr kumimoji="0" 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www.thwink.org</a:t>
            </a:r>
            <a:r>
              <a:rPr kumimoji="0" lang="en-US" sz="788" b="0" i="0" u="none" strike="noStrike" kern="0" cap="none" spc="0" normalizeH="0" baseline="0" noProof="0" dirty="0">
                <a:ln>
                  <a:noFill/>
                </a:ln>
                <a:solidFill>
                  <a:prstClr val="white"/>
                </a:solidFill>
                <a:effectLst/>
                <a:uLnTx/>
                <a:uFillTx/>
                <a:latin typeface="Arial"/>
                <a:cs typeface="Arial"/>
                <a:sym typeface="Arial"/>
              </a:rPr>
              <a:t>/sustain/glossary/</a:t>
            </a:r>
            <a:r>
              <a:rPr kumimoji="0" lang="en-US" sz="788" b="0" i="0" u="none" strike="noStrike" kern="0" cap="none" spc="0" normalizeH="0" baseline="0" noProof="0" dirty="0" err="1">
                <a:ln>
                  <a:noFill/>
                </a:ln>
                <a:solidFill>
                  <a:prstClr val="white"/>
                </a:solidFill>
                <a:effectLst/>
                <a:uLnTx/>
                <a:uFillTx/>
                <a:latin typeface="Arial"/>
                <a:cs typeface="Arial"/>
                <a:sym typeface="Arial"/>
              </a:rPr>
              <a:t>KuhnCycle.htm</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1628039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Kuhn’s Cycle</a:t>
            </a:r>
            <a:endParaRPr kumimoji="0" 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www.thwink.org</a:t>
            </a:r>
            <a:r>
              <a:rPr kumimoji="0" lang="en-US" sz="788" b="0" i="0" u="none" strike="noStrike" kern="0" cap="none" spc="0" normalizeH="0" baseline="0" noProof="0" dirty="0">
                <a:ln>
                  <a:noFill/>
                </a:ln>
                <a:solidFill>
                  <a:prstClr val="white"/>
                </a:solidFill>
                <a:effectLst/>
                <a:uLnTx/>
                <a:uFillTx/>
                <a:latin typeface="Arial"/>
                <a:cs typeface="Arial"/>
                <a:sym typeface="Arial"/>
              </a:rPr>
              <a:t>/sustain/glossary/</a:t>
            </a:r>
            <a:r>
              <a:rPr kumimoji="0" lang="en-US" sz="788" b="0" i="0" u="none" strike="noStrike" kern="0" cap="none" spc="0" normalizeH="0" baseline="0" noProof="0" dirty="0" err="1">
                <a:ln>
                  <a:noFill/>
                </a:ln>
                <a:solidFill>
                  <a:prstClr val="white"/>
                </a:solidFill>
                <a:effectLst/>
                <a:uLnTx/>
                <a:uFillTx/>
                <a:latin typeface="Arial"/>
                <a:cs typeface="Arial"/>
                <a:sym typeface="Arial"/>
              </a:rPr>
              <a:t>KuhnCycle.htm</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4009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Productivity loss</a:t>
            </a:r>
            <a:r>
              <a:rPr kumimoji="0" lang="zh-CN" alt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 </a:t>
            </a:r>
            <a:r>
              <a:rPr kumimoji="0" lang="en-US" altLang="zh-CN" sz="3300" b="0" i="0" u="none" strike="noStrike" kern="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due to </a:t>
            </a: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Process Bottleneck</a:t>
            </a:r>
            <a:endParaRPr kumimoji="0" 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youtu.be</a:t>
            </a:r>
            <a:r>
              <a:rPr kumimoji="0" lang="en-US" sz="788" b="0" i="0" u="none" strike="noStrike" kern="0" cap="none" spc="0" normalizeH="0" baseline="0" noProof="0" dirty="0">
                <a:ln>
                  <a:noFill/>
                </a:ln>
                <a:solidFill>
                  <a:prstClr val="white"/>
                </a:solidFill>
                <a:effectLst/>
                <a:uLnTx/>
                <a:uFillTx/>
                <a:latin typeface="Arial"/>
                <a:cs typeface="Arial"/>
                <a:sym typeface="Arial"/>
              </a:rPr>
              <a:t>/p7-U1_E_j3w</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1657561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New Productivity came from CI/CD</a:t>
            </a:r>
            <a:endParaRPr kumimoji="0" 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youtu.be</a:t>
            </a:r>
            <a:r>
              <a:rPr kumimoji="0" lang="en-US" sz="788" b="0" i="0" u="none" strike="noStrike" kern="0" cap="none" spc="0" normalizeH="0" baseline="0" noProof="0" dirty="0">
                <a:ln>
                  <a:noFill/>
                </a:ln>
                <a:solidFill>
                  <a:prstClr val="white"/>
                </a:solidFill>
                <a:effectLst/>
                <a:uLnTx/>
                <a:uFillTx/>
                <a:latin typeface="Arial"/>
                <a:cs typeface="Arial"/>
                <a:sym typeface="Arial"/>
              </a:rPr>
              <a:t>/p7-U1_E_j3w</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39978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plato.stanford.edu</a:t>
            </a:r>
            <a:r>
              <a:rPr kumimoji="0" lang="en-US" sz="1050" b="0" i="0" u="none" strike="noStrike" kern="0" cap="none" spc="0" normalizeH="0" baseline="0" noProof="0" dirty="0">
                <a:ln>
                  <a:noFill/>
                </a:ln>
                <a:solidFill>
                  <a:prstClr val="white"/>
                </a:solidFill>
                <a:effectLst/>
                <a:uLnTx/>
                <a:uFillTx/>
                <a:latin typeface="Arial"/>
                <a:cs typeface="Arial"/>
                <a:sym typeface="Aria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foodtank.com</a:t>
            </a:r>
            <a:r>
              <a:rPr kumimoji="0" lang="en-US" sz="1050" b="0" i="0" u="none" strike="noStrike" kern="0" cap="none" spc="0" normalizeH="0" baseline="0" noProof="0" dirty="0">
                <a:ln>
                  <a:noFill/>
                </a:ln>
                <a:solidFill>
                  <a:prstClr val="white"/>
                </a:solidFill>
                <a:effectLst/>
                <a:uLnTx/>
                <a:uFillTx/>
                <a:latin typeface="Arial"/>
                <a:cs typeface="Arial"/>
                <a:sym typeface="Arial"/>
              </a:rPr>
              <a:t>/news/2015/01/five-ways-cell-phones-are-changing-agriculture-in-</a:t>
            </a:r>
            <a:r>
              <a:rPr kumimoji="0" lang="en-US" sz="1050" b="0" i="0" u="none" strike="noStrike" kern="0" cap="none" spc="0" normalizeH="0" baseline="0" noProof="0" dirty="0" err="1">
                <a:ln>
                  <a:noFill/>
                </a:ln>
                <a:solidFill>
                  <a:prstClr val="white"/>
                </a:solidFill>
                <a:effectLst/>
                <a:uLnTx/>
                <a:uFillTx/>
                <a:latin typeface="Arial"/>
                <a:cs typeface="Arial"/>
                <a:sym typeface="Arial"/>
              </a:rPr>
              <a:t>africa</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11872479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http://structural-</a:t>
            </a:r>
            <a:r>
              <a:rPr kumimoji="0" lang="en-US" sz="1050" b="0" i="0" u="none" strike="noStrike" kern="0" cap="none" spc="0" normalizeH="0" baseline="0" noProof="0" dirty="0" err="1">
                <a:ln>
                  <a:noFill/>
                </a:ln>
                <a:solidFill>
                  <a:prstClr val="white"/>
                </a:solidFill>
                <a:effectLst/>
                <a:uLnTx/>
                <a:uFillTx/>
                <a:latin typeface="Arial"/>
                <a:cs typeface="Arial"/>
                <a:sym typeface="Arial"/>
              </a:rPr>
              <a:t>communication.com</a:t>
            </a:r>
            <a:r>
              <a:rPr kumimoji="0" lang="en-US" sz="1050" b="0" i="0" u="none" strike="noStrike" kern="0" cap="none" spc="0" normalizeH="0" baseline="0" noProof="0" dirty="0">
                <a:ln>
                  <a:noFill/>
                </a:ln>
                <a:solidFill>
                  <a:prstClr val="white"/>
                </a:solidFill>
                <a:effectLst/>
                <a:uLnTx/>
                <a:uFillTx/>
                <a:latin typeface="Arial"/>
                <a:cs typeface="Arial"/>
                <a:sym typeface="Arial"/>
              </a:rPr>
              <a:t>/Articles/Anatomy-metaphor-</a:t>
            </a:r>
            <a:r>
              <a:rPr kumimoji="0" lang="en-US" sz="1050" b="0" i="0" u="none" strike="noStrike" kern="0" cap="none" spc="0" normalizeH="0" baseline="0" noProof="0" dirty="0" err="1">
                <a:ln>
                  <a:noFill/>
                </a:ln>
                <a:solidFill>
                  <a:prstClr val="white"/>
                </a:solidFill>
                <a:effectLst/>
                <a:uLnTx/>
                <a:uFillTx/>
                <a:latin typeface="Arial"/>
                <a:cs typeface="Arial"/>
                <a:sym typeface="Arial"/>
              </a:rPr>
              <a:t>stclair.html</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pic>
        <p:nvPicPr>
          <p:cNvPr id="5" name="Picture 2" descr="Kuhn Cycle">
            <a:extLst>
              <a:ext uri="{FF2B5EF4-FFF2-40B4-BE49-F238E27FC236}">
                <a16:creationId xmlns:a16="http://schemas.microsoft.com/office/drawing/2014/main" id="{DF258D2B-8FE2-CB47-8F2C-CE7FAC4AE5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334" y="1503417"/>
            <a:ext cx="1371332" cy="13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3337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391973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https://youtu.be/pt0aorJvKVg?t=53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32462378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cs typeface="Arial"/>
                <a:sym typeface="Arial"/>
              </a:rPr>
              <a:t>隐喻的分类：本体／空间／系统</a:t>
            </a:r>
            <a:r>
              <a:rPr kumimoji="0" lang="en-US" altLang="zh-CN" sz="2400" b="1" i="0" u="none" strike="noStrike" kern="0" cap="none" spc="0" normalizeH="0" baseline="0" noProof="0" dirty="0">
                <a:ln>
                  <a:noFill/>
                </a:ln>
                <a:solidFill>
                  <a:prstClr val="white"/>
                </a:solidFill>
                <a:effectLst/>
                <a:uLnTx/>
                <a:uFillTx/>
                <a:latin typeface="Arial" panose="020B0604020202020204" pitchFamily="34" charset="0"/>
                <a:cs typeface="Arial"/>
                <a:sym typeface="Arial"/>
              </a:rPr>
              <a:t> Metaphors are Symmetries in Meaning</a:t>
            </a:r>
            <a:endParaRPr kumimoji="0" lang="zh-CN" altLang="en-US" sz="105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a:sym typeface="Arial"/>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本体隐喻：脑中的概念与实体世界的联系</a:t>
            </a:r>
            <a:endParaRPr kumimoji="0" lang="en-US" altLang="zh-CN"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已熟悉的词汇</a:t>
            </a:r>
            <a:r>
              <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 </a:t>
            </a: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（如桌椅、门窗、飞禽走兽。。。）</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空间隐喻：各物品或概念单元的时空定位关系</a:t>
            </a:r>
            <a:endParaRPr kumimoji="0" lang="en-US" altLang="zh-CN"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物件中的上下左右、事件发生的前后（偏序关系）</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社会地位、亲属联系的高低大小关系</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342900" marR="0" lvl="1" indent="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None/>
              <a:tabLst/>
              <a:defRPr/>
            </a:pP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系统隐喻：整套物品（事件）的结构类似性</a:t>
            </a:r>
            <a:endParaRPr kumimoji="0" lang="en-US" altLang="zh-CN"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机器人对应与木流牛马</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计算机的作业系统对应与国家的宪章</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p:txBody>
      </p:sp>
    </p:spTree>
    <p:extLst>
      <p:ext uri="{BB962C8B-B14F-4D97-AF65-F5344CB8AC3E}">
        <p14:creationId xmlns:p14="http://schemas.microsoft.com/office/powerpoint/2010/main" val="1844514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608858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solidFill>
                  <a:srgbClr val="DBB76C"/>
                </a:solidFill>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solidFill>
                <a:srgbClr val="DBB76C"/>
              </a:solidFill>
              <a:effectLst/>
              <a:uLnTx/>
              <a:uFillTx/>
              <a:latin typeface="Arial" charset="0"/>
              <a:ea typeface="Arial" charset="0"/>
              <a:cs typeface="Arial" charset="0"/>
              <a:sym typeface="Arial"/>
            </a:endParaRPr>
          </a:p>
        </p:txBody>
      </p:sp>
      <p:sp>
        <p:nvSpPr>
          <p:cNvPr id="6" name="Rectangle 5"/>
          <p:cNvSpPr/>
          <p:nvPr/>
        </p:nvSpPr>
        <p:spPr>
          <a:xfrm>
            <a:off x="573731" y="563033"/>
            <a:ext cx="8295308" cy="461665"/>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Saunders Mac Lane</a:t>
            </a:r>
            <a:r>
              <a:rPr kumimoji="0" lang="zh-CN" altLang="en-US" sz="2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从数学文献中所总结出的各种动词片语</a:t>
            </a:r>
            <a:endParaRPr kumimoji="0" lang="en-US" sz="2400" b="0" i="1"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sp>
        <p:nvSpPr>
          <p:cNvPr id="4" name="Rectangle 3"/>
          <p:cNvSpPr/>
          <p:nvPr/>
        </p:nvSpPr>
        <p:spPr>
          <a:xfrm>
            <a:off x="751077" y="4608931"/>
            <a:ext cx="7940617" cy="492443"/>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mr-IN" sz="1300" b="0" i="0" u="none" strike="noStrike" kern="0" cap="none" spc="0" normalizeH="0" baseline="0" noProof="0" dirty="0" err="1">
                <a:ln>
                  <a:noFill/>
                </a:ln>
                <a:solidFill>
                  <a:prstClr val="white"/>
                </a:solidFill>
                <a:effectLst/>
                <a:uLnTx/>
                <a:uFillTx/>
                <a:latin typeface="Arial"/>
                <a:sym typeface="Arial"/>
              </a:rPr>
              <a:t>http</a:t>
            </a:r>
            <a:r>
              <a:rPr kumimoji="0" lang="mr-IN" sz="1300" b="0" i="0" u="none" strike="noStrike" kern="0" cap="none" spc="0" normalizeH="0" baseline="0" noProof="0" dirty="0">
                <a:ln>
                  <a:noFill/>
                </a:ln>
                <a:solidFill>
                  <a:prstClr val="white"/>
                </a:solidFill>
                <a:effectLst/>
                <a:uLnTx/>
                <a:uFillTx/>
                <a:latin typeface="Arial"/>
                <a:sym typeface="Arial"/>
              </a:rPr>
              <a:t>://</a:t>
            </a:r>
            <a:r>
              <a:rPr kumimoji="0" lang="mr-IN" sz="1300" b="0" i="0" u="none" strike="noStrike" kern="0" cap="none" spc="0" normalizeH="0" baseline="0" noProof="0" dirty="0" err="1">
                <a:ln>
                  <a:noFill/>
                </a:ln>
                <a:solidFill>
                  <a:prstClr val="white"/>
                </a:solidFill>
                <a:effectLst/>
                <a:uLnTx/>
                <a:uFillTx/>
                <a:latin typeface="Arial"/>
                <a:sym typeface="Arial"/>
              </a:rPr>
              <a:t>links.jstor.org</a:t>
            </a:r>
            <a:r>
              <a:rPr kumimoji="0" lang="mr-IN" sz="1300" b="0" i="0" u="none" strike="noStrike" kern="0" cap="none" spc="0" normalizeH="0" baseline="0" noProof="0" dirty="0">
                <a:ln>
                  <a:noFill/>
                </a:ln>
                <a:solidFill>
                  <a:prstClr val="white"/>
                </a:solidFill>
                <a:effectLst/>
                <a:uLnTx/>
                <a:uFillTx/>
                <a:latin typeface="Arial"/>
                <a:sym typeface="Arial"/>
              </a:rPr>
              <a:t>/</a:t>
            </a:r>
            <a:r>
              <a:rPr kumimoji="0" lang="mr-IN" sz="1300" b="0" i="0" u="none" strike="noStrike" kern="0" cap="none" spc="0" normalizeH="0" baseline="0" noProof="0" dirty="0" err="1">
                <a:ln>
                  <a:noFill/>
                </a:ln>
                <a:solidFill>
                  <a:prstClr val="white"/>
                </a:solidFill>
                <a:effectLst/>
                <a:uLnTx/>
                <a:uFillTx/>
                <a:latin typeface="Arial"/>
                <a:sym typeface="Arial"/>
              </a:rPr>
              <a:t>sici?sici</a:t>
            </a:r>
            <a:r>
              <a:rPr kumimoji="0" lang="mr-IN" sz="1300" b="0" i="0" u="none" strike="noStrike" kern="0" cap="none" spc="0" normalizeH="0" baseline="0" noProof="0" dirty="0">
                <a:ln>
                  <a:noFill/>
                </a:ln>
                <a:solidFill>
                  <a:prstClr val="white"/>
                </a:solidFill>
                <a:effectLst/>
                <a:uLnTx/>
                <a:uFillTx/>
                <a:latin typeface="Arial"/>
                <a:sym typeface="Arial"/>
              </a:rPr>
              <a:t>=0002-9890%28198108%2F09%2988%3A7%3C462%3AMMASFT%3E2.0.CO%3B2-D</a:t>
            </a:r>
            <a:endParaRPr kumimoji="0" lang="en-US" sz="1300" b="0" i="0" u="none" strike="noStrike" kern="0" cap="none" spc="0" normalizeH="0" baseline="0" noProof="0" dirty="0">
              <a:ln>
                <a:noFill/>
              </a:ln>
              <a:solidFill>
                <a:prstClr val="white"/>
              </a:solidFill>
              <a:effectLst/>
              <a:uLnTx/>
              <a:uFillTx/>
              <a:latin typeface="Arial"/>
              <a:cs typeface="Arial"/>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138972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Carlo </a:t>
            </a:r>
            <a:r>
              <a:rPr kumimoji="0" lang="en-US" altLang="zh-CN" sz="2400" b="0" i="0" u="none" strike="noStrike" kern="0" cap="none" spc="0" normalizeH="0" baseline="0" noProof="0" dirty="0" err="1">
                <a:ln>
                  <a:noFill/>
                </a:ln>
                <a:solidFill>
                  <a:prstClr val="white"/>
                </a:solidFill>
                <a:effectLst/>
                <a:uLnTx/>
                <a:uFillTx/>
                <a:latin typeface="Hei" charset="-122"/>
                <a:ea typeface="Hei" charset="-122"/>
                <a:cs typeface="Hei" charset="-122"/>
                <a:sym typeface="Arial"/>
              </a:rPr>
              <a:t>Rovelli</a:t>
            </a:r>
            <a:r>
              <a:rPr kumimoji="0" lang="zh-CN" altLang="en-US"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的 </a:t>
            </a:r>
            <a:r>
              <a:rPr kumimoji="0" lang="en-US" altLang="zh-CN"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Ontological</a:t>
            </a:r>
            <a:r>
              <a:rPr kumimoji="0" lang="zh-CN" altLang="en-US"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 </a:t>
            </a:r>
            <a:r>
              <a:rPr kumimoji="0" lang="en-US" altLang="zh-CN"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Map of Space-Time</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prstClr val="white"/>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prstClr val="white"/>
                </a:solidFill>
                <a:effectLst/>
                <a:uLnTx/>
                <a:uFillTx/>
                <a:latin typeface="Arial"/>
                <a:cs typeface="Arial"/>
                <a:sym typeface="Arial"/>
              </a:rPr>
              <a:t>Spinfoam</a:t>
            </a:r>
            <a:r>
              <a:rPr kumimoji="0" lang="en-US" sz="900" b="0" i="0" u="none" strike="noStrike" kern="0" cap="none" spc="0" normalizeH="0" baseline="0" noProof="0" dirty="0">
                <a:ln>
                  <a:noFill/>
                </a:ln>
                <a:solidFill>
                  <a:prstClr val="white"/>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prstClr val="white"/>
                </a:solidFill>
                <a:effectLst/>
                <a:uLnTx/>
                <a:uFillTx/>
                <a:latin typeface="Arial"/>
                <a:cs typeface="Arial"/>
                <a:sym typeface="Arial"/>
              </a:rPr>
              <a:t>by </a:t>
            </a:r>
            <a:r>
              <a:rPr kumimoji="0" lang="en-US" sz="900" b="0" i="0" u="none" strike="noStrike" kern="0" cap="none" spc="0" normalizeH="0" baseline="0" noProof="0" dirty="0" err="1">
                <a:ln>
                  <a:noFill/>
                </a:ln>
                <a:solidFill>
                  <a:prstClr val="white"/>
                </a:solidFill>
                <a:effectLst/>
                <a:uLnTx/>
                <a:uFillTx/>
                <a:latin typeface="Arial"/>
                <a:cs typeface="Arial"/>
                <a:sym typeface="Arial"/>
              </a:rPr>
              <a:t>Rovelli</a:t>
            </a:r>
            <a:r>
              <a:rPr kumimoji="0" lang="en-US" sz="900" b="0" i="0" u="none" strike="noStrike" kern="0" cap="none" spc="0" normalizeH="0" baseline="0" noProof="0" dirty="0">
                <a:ln>
                  <a:noFill/>
                </a:ln>
                <a:solidFill>
                  <a:prstClr val="white"/>
                </a:solidFill>
                <a:effectLst/>
                <a:uLnTx/>
                <a:uFillTx/>
                <a:latin typeface="Arial"/>
                <a:cs typeface="Arial"/>
                <a:sym typeface="Arial"/>
              </a:rPr>
              <a:t> and </a:t>
            </a:r>
            <a:r>
              <a:rPr kumimoji="0" lang="en-US" sz="900" b="0" i="0" u="none" strike="noStrike" kern="0" cap="none" spc="0" normalizeH="0" baseline="0" noProof="0" dirty="0" err="1">
                <a:ln>
                  <a:noFill/>
                </a:ln>
                <a:solidFill>
                  <a:prstClr val="white"/>
                </a:solidFill>
                <a:effectLst/>
                <a:uLnTx/>
                <a:uFillTx/>
                <a:latin typeface="Arial"/>
                <a:cs typeface="Arial"/>
                <a:sym typeface="Arial"/>
              </a:rPr>
              <a:t>Vidotto</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18384776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4317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prstClr val="white"/>
                </a:solidFill>
                <a:effectLst/>
                <a:uLnTx/>
                <a:uFillTx/>
                <a:latin typeface="Arial"/>
                <a:cs typeface="Arial"/>
                <a:sym typeface="Arial"/>
              </a:rPr>
              <a:t>Ontology engineering </a:t>
            </a:r>
            <a:r>
              <a:rPr kumimoji="0" lang="mr-IN" sz="2100" b="0" i="0" u="none" strike="noStrike" kern="0" cap="none" spc="0" normalizeH="0" baseline="0" noProof="0" dirty="0">
                <a:ln>
                  <a:noFill/>
                </a:ln>
                <a:solidFill>
                  <a:prstClr val="white"/>
                </a:solidFill>
                <a:effectLst/>
                <a:uLnTx/>
                <a:uFillTx/>
                <a:latin typeface="Arial"/>
                <a:sym typeface="Arial"/>
              </a:rPr>
              <a:t>…</a:t>
            </a:r>
            <a:r>
              <a:rPr kumimoji="0" lang="en-US" sz="2100" b="0" i="0" u="none" strike="noStrike" kern="0" cap="none" spc="0" normalizeH="0" baseline="0" noProof="0" dirty="0">
                <a:ln>
                  <a:noFill/>
                </a:ln>
                <a:solidFill>
                  <a:prstClr val="white"/>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prstClr val="white"/>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prstClr val="white"/>
                </a:solidFill>
                <a:effectLst/>
                <a:uLnTx/>
                <a:uFillTx/>
                <a:latin typeface="Arial"/>
                <a:sym typeface="Arial"/>
              </a:rPr>
              <a:t>…</a:t>
            </a:r>
            <a:r>
              <a:rPr kumimoji="0" lang="en-US" sz="2100" b="0" i="0" u="none" strike="noStrike" kern="0" cap="none" spc="0" normalizeH="0" baseline="0" noProof="0" dirty="0">
                <a:ln>
                  <a:noFill/>
                </a:ln>
                <a:solidFill>
                  <a:prstClr val="white"/>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prstClr val="white"/>
                </a:solidFill>
                <a:effectLst/>
                <a:uLnTx/>
                <a:uFillTx/>
                <a:latin typeface="Arial"/>
                <a:sym typeface="Arial"/>
              </a:rPr>
              <a:t>…</a:t>
            </a:r>
            <a:r>
              <a:rPr kumimoji="0" lang="en-US" sz="2100" b="0" i="0" u="none" strike="noStrike" kern="0" cap="none" spc="0" normalizeH="0" baseline="0" noProof="0" dirty="0">
                <a:ln>
                  <a:noFill/>
                </a:ln>
                <a:solidFill>
                  <a:prstClr val="white"/>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prstClr val="white"/>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7303</TotalTime>
  <Words>4845</Words>
  <Application>Microsoft Macintosh PowerPoint</Application>
  <PresentationFormat>On-screen Show (16:9)</PresentationFormat>
  <Paragraphs>759</Paragraphs>
  <Slides>115</Slides>
  <Notes>51</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115</vt:i4>
      </vt:variant>
    </vt:vector>
  </HeadingPairs>
  <TitlesOfParts>
    <vt:vector size="135" baseType="lpstr">
      <vt:lpstr>Exo 2</vt:lpstr>
      <vt:lpstr>Hei</vt:lpstr>
      <vt:lpstr>Roboto Condensed Light</vt:lpstr>
      <vt:lpstr>黑体</vt:lpstr>
      <vt:lpstr>STXingkai</vt:lpstr>
      <vt:lpstr>STXinwei</vt:lpstr>
      <vt:lpstr>STXinwei</vt:lpstr>
      <vt:lpstr>STXinwei Regular</vt:lpstr>
      <vt:lpstr>Weibei SC</vt:lpstr>
      <vt:lpstr>Arial</vt:lpstr>
      <vt:lpstr>Arial Rounded MT Bold</vt:lpstr>
      <vt:lpstr>Calibri</vt:lpstr>
      <vt:lpstr>Cambria Math</vt:lpstr>
      <vt:lpstr>Helvetica</vt:lpstr>
      <vt:lpstr>Times</vt:lpstr>
      <vt:lpstr>Times New Roman</vt:lpstr>
      <vt:lpstr>Simple Light</vt:lpstr>
      <vt:lpstr>1_Simple Light</vt:lpstr>
      <vt:lpstr>1_Office Theme</vt:lpstr>
      <vt:lpstr>Tech Newsletter by Slidesgo</vt:lpstr>
      <vt:lpstr>超越学科界限的认知基础 Transdisciplinary Cognitive Foundation</vt:lpstr>
      <vt:lpstr>The Essence of Knowledge Representation</vt:lpstr>
      <vt:lpstr>A simple exercise</vt:lpstr>
      <vt:lpstr>What is a Homotopy?</vt:lpstr>
      <vt:lpstr>The Strategy of Topological Transformation</vt:lpstr>
      <vt:lpstr>What is a Natural Transformation?</vt:lpstr>
      <vt:lpstr>What is a Functor?</vt:lpstr>
      <vt:lpstr>What is a Morphism (Function)?</vt:lpstr>
      <vt:lpstr>A short introduction video</vt:lpstr>
      <vt:lpstr>Representation and Computation</vt:lpstr>
      <vt:lpstr>Change in Action S across multiple intervals</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Names of places mapped to names of concepts</vt:lpstr>
      <vt:lpstr>DevOps for Smart Cities</vt:lpstr>
      <vt:lpstr>Universal Resource Locator, Identifier, Name as names of functions (especially with path information)</vt:lpstr>
      <vt:lpstr>Modeling everything as Types of Functions</vt:lpstr>
      <vt:lpstr>Propositions as Types (names with format)</vt:lpstr>
      <vt:lpstr>Representing Functions as Paths</vt:lpstr>
      <vt:lpstr>From Category Theory to Higher Type Theory</vt:lpstr>
      <vt:lpstr>PowerPoint Presentation</vt:lpstr>
      <vt:lpstr>Soundness</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Category Theory and Type Theory</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PowerPoint Presentation</vt:lpstr>
      <vt:lpstr>PowerPoint Presentation</vt:lpstr>
      <vt:lpstr>PowerPoint Presentation</vt:lpstr>
      <vt:lpstr>PowerPoint Presentation</vt:lpstr>
      <vt:lpstr>PowerPoint Presentation</vt:lpstr>
      <vt:lpstr>关键词：Incommensurability （不可通约）</vt:lpstr>
      <vt:lpstr>理解效果跟比喻的恰当性</vt:lpstr>
      <vt:lpstr> 本体论与命名空间管理 </vt:lpstr>
      <vt:lpstr>Symmetries and Arrows</vt:lpstr>
      <vt:lpstr>PowerPoint Presentation</vt:lpstr>
      <vt:lpstr>管理本体隐喻：管理MediaWiki词汇</vt:lpstr>
      <vt:lpstr>PowerPoint Presentation</vt:lpstr>
      <vt:lpstr>PowerPoint Presentation</vt:lpstr>
      <vt:lpstr>PowerPoint Presentation</vt:lpstr>
      <vt:lpstr>知识图谱：Ontological Engineering</vt:lpstr>
      <vt:lpstr>Air Table/Google Table</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1655</cp:revision>
  <dcterms:modified xsi:type="dcterms:W3CDTF">2020-10-17T15:51:35Z</dcterms:modified>
</cp:coreProperties>
</file>